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5"/>
  </p:notesMasterIdLst>
  <p:sldIdLst>
    <p:sldId id="256" r:id="rId2"/>
    <p:sldId id="260" r:id="rId3"/>
    <p:sldId id="276" r:id="rId4"/>
    <p:sldId id="307" r:id="rId5"/>
    <p:sldId id="310" r:id="rId6"/>
    <p:sldId id="308" r:id="rId7"/>
    <p:sldId id="309" r:id="rId8"/>
    <p:sldId id="273" r:id="rId9"/>
    <p:sldId id="274" r:id="rId10"/>
    <p:sldId id="275" r:id="rId11"/>
    <p:sldId id="285" r:id="rId12"/>
    <p:sldId id="277" r:id="rId13"/>
    <p:sldId id="278" r:id="rId14"/>
    <p:sldId id="279" r:id="rId15"/>
    <p:sldId id="280" r:id="rId16"/>
    <p:sldId id="281" r:id="rId17"/>
    <p:sldId id="282" r:id="rId18"/>
    <p:sldId id="283" r:id="rId19"/>
    <p:sldId id="284" r:id="rId20"/>
    <p:sldId id="286" r:id="rId21"/>
    <p:sldId id="298" r:id="rId22"/>
    <p:sldId id="299" r:id="rId23"/>
    <p:sldId id="287" r:id="rId24"/>
    <p:sldId id="294" r:id="rId25"/>
    <p:sldId id="291" r:id="rId26"/>
    <p:sldId id="293" r:id="rId27"/>
    <p:sldId id="292" r:id="rId28"/>
    <p:sldId id="295" r:id="rId29"/>
    <p:sldId id="296" r:id="rId30"/>
    <p:sldId id="297" r:id="rId31"/>
    <p:sldId id="300" r:id="rId32"/>
    <p:sldId id="301" r:id="rId33"/>
    <p:sldId id="302" r:id="rId34"/>
    <p:sldId id="305" r:id="rId35"/>
    <p:sldId id="304" r:id="rId36"/>
    <p:sldId id="306" r:id="rId37"/>
    <p:sldId id="311" r:id="rId38"/>
    <p:sldId id="312" r:id="rId39"/>
    <p:sldId id="313" r:id="rId40"/>
    <p:sldId id="314" r:id="rId41"/>
    <p:sldId id="315" r:id="rId42"/>
    <p:sldId id="316" r:id="rId43"/>
    <p:sldId id="317" r:id="rId44"/>
    <p:sldId id="318" r:id="rId45"/>
    <p:sldId id="319" r:id="rId46"/>
    <p:sldId id="320" r:id="rId47"/>
    <p:sldId id="265" r:id="rId48"/>
    <p:sldId id="269" r:id="rId49"/>
    <p:sldId id="266" r:id="rId50"/>
    <p:sldId id="267" r:id="rId51"/>
    <p:sldId id="268" r:id="rId52"/>
    <p:sldId id="321" r:id="rId53"/>
    <p:sldId id="322"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4E67C8"/>
    <a:srgbClr val="FF8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79"/>
    <p:restoredTop sz="96327"/>
  </p:normalViewPr>
  <p:slideViewPr>
    <p:cSldViewPr snapToGrid="0" snapToObjects="1">
      <p:cViewPr varScale="1">
        <p:scale>
          <a:sx n="123" d="100"/>
          <a:sy n="123" d="100"/>
        </p:scale>
        <p:origin x="10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7:08:03.713"/>
    </inkml:context>
    <inkml:brush xml:id="br0">
      <inkml:brushProperty name="width" value="0.05" units="cm"/>
      <inkml:brushProperty name="height" value="0.05" units="cm"/>
      <inkml:brushProperty name="color" value="#F6630D"/>
    </inkml:brush>
  </inkml:definitions>
  <inkml:trace contextRef="#ctx0" brushRef="#br0">2237 4426 24575,'8'8'0,"13"13"0,2 7 0,3 1 0,1 8 0,-3 1 0,-2 2 0,-6 0 0,-1 4 0,1 0 0,-1-2 0,0-4 0,-6-14 0,-2-4 0,-1-6 0,0 2 0,2 0 0,3 1 0,5-3 0,5-1 0,1-3 0,4-2 0,-3-2 0,6-1 0,-1-1 0,7 4 0,-2-2 0,4 0 0,-4-2 0,2-2 0,-1-1 0,-1-1 0,-3 0 0,2-2 0,-1 1 0,6-4 0,1 1 0,-5-4 0,0 2 0,-7-2 0,-2 0 0,1-4 0,-5 1 0,3-2 0,-1 2 0,-3 2 0,5-1 0,-6 0 0,4 0 0,-3-1 0,-2 2 0,-1 1 0,-1-1 0,0 1 0,-2 2 0,-1 1 0,-3 4 0,-2-1 0,-1 2 0,-2 0 0,9 10 0,7 1 0,17 13 0,6 2 0,11 4 0,1-2 0,-6-5 0,-8-9 0,-12-5 0,-2-5 0,-4 1 0,4-3 0,2 0 0,1-1 0,2 0 0,-1 0 0,8-1 0,2 0 0,8 0 0,-4 0 0,-6 0 0,-10 0 0,-6-1 0,-5 1 0,8-2 0,6-1 0,11 3 0,9-6 0,0 2 0,-5-3 0,-4 0 0,-13-1 0,1 0 0,-4-4 0,2 3 0,-3-1 0,-1 2 0,-2 2 0,-1 0 0,-2 2 0,-5 2 0,-5-1 0,-3 2 0,0-1 0,-1 0 0,0 0 0,-4-1 0,1 0 0,-1 0 0,2-3 0,1 1 0,1 0 0,-1 1 0,1-1 0,4-1 0,4-6 0,5 3 0,7-6 0,3 4 0,5-1 0,4 2 0,4 1 0,0-2 0,-3 2 0,-1-1 0,-13 3 0,-5 0 0,-11 2 0,-2 1 0,-1-2 0,0-1 0,1-2 0,-2 1 0,-1 3 0,-3 1 0,1 0 0,-1 0 0,0-1 0,1 1 0,-1 1 0,0 1 0,-1 0 0,0-1 0,1 0 0,-1-2 0,1 3 0,1-2 0,3 1 0,3 0 0,5-3 0,3 1 0,5-1 0,1 0 0,19 1 0,11 2 0,20-2 0,9 3 0,-3-2 0,-6-1 0,-11-2 0,-15 0 0,-3-2 0,-8 2 0,2-4 0,-2 1 0,-3-2 0,-3 2 0,-7 2 0,-4 3 0,-7 1 0,-2 4 0,-4-1 0,-1 0 0,-1 0 0,0 3 0,3 5 0,5 7 0,6 9 0,12 11 0,3 4 0,8 5 0,-3-6 0,-1-2 0,-8-8 0,-3-2 0,-7-7 0,3 1 0,0-2 0,4 2 0,-1-2 0,0-3 0,-2 1 0,-1-3 0,0 0 0,4 0 0,4-1 0,14-1 0,12 0 0,2-3 0,11 0 0,-6-2 0,-7 0 0,4-1 0,-10 2 0,5-4 0,-5 1 0,2-3 0,-7 0 0,0-1 0,-8 0 0,-4-2 0,0 3 0,-2-2 0,1 0 0,-5-2 0,-3 2 0,-2-2 0,3 3 0,3-2 0,7 0 0,5 1 0,8-1 0,5 3 0,-2-5 0,-4 3 0,-7-3 0,-5 0 0,-2-1 0,-5 0 0,0-1 0,-4 3 0,-3-3 0,-1 3 0,-3 0 0,-3-1 0,-2 3 0,-2-2 0,1 1 0,-1-1 0,3 0 0,0-2 0,-2 2 0,0-1 0,-2 3 0,0-2 0,1 1 0,3-2 0,3 0 0,2-3 0,1 1 0,2-2 0,-2 1 0,2-2 0,1 1 0,4-2 0,2-1 0,2 2 0,-1 0 0,0 1 0,-6 3 0,-5 1 0,-9 3 0,-2 0 0,2 1 0,4 1 0,5 0 0,0 0 0,-8-1 0,-3 0 0,-7-1 0,0-1 0,-1-1 0,2 1 0,-1 0 0,-1-1 0,3 1 0,1-4 0,4 0 0,1-1 0,1 1 0,-4 0 0,0 1 0,-3 3 0,0-1 0,5 4 0,-2-2 0,0 4 0,-2 0 0,-1 1 0,1-1 0,-1 1 0,1-3 0,1 2 0,10 2 0,11 3 0,15 3-6784,11 3 6784,1-3 0,2 3 0,-10-5 0,-4 3 0,-10-7 0,-6 0 0,-9-1 6784,0-3-6784,-3 1 0,5-1 0,0 0 0,5 0 0,4 0 0,3 0 0,5-1 0,2 0 0,2-3 0,-6 1 0,4-3 0,-6 0 0,5-1 0,0-1 0,8-3 0,-3-1 0,5-1 0,-9 0 0,1 1 0,-5-2 0,3 2 0,-1-2 0,1 0 0,2 0 0,1 2 0,-3 2 0,3-1 0,-6 2 0,3 0 0,-8 3 0,-6 2 0,-7 2 0,-5 0 0,4 4 0,4 5 0,13 3 0,13 6 0,6 4 0,3-1 0,-1 4 0,-6-4 0,-1 2 0,-7-5 0,0-1 0,-7-6 0,3-1 0,-3-1 0,4-1 0,1 3 0,4-3 0,2 3 0,-2-6 0,-2 3 0,-4-6 0,0 1 0,2-1 0,-1 0 0,6 0 0,-5 0 0,-1 0 0,1-1 0,-4-2 0,5-2 0,-1-2 0,6 0 0,0-3 0,1 2 0,-3-2 0,1-1 0,3-1 0,7-3 0,5-2 0,1 2 0,3-1 0,-5 1 0,5 1 0,-16 3 0,8-4 0,-14 3 0,2-4 0,-7 3 0,-1 1 0,-3 4 0,2-1 0,-2 2 0,0-3 0,-1 1 0,0 0 0,1 0 0,-4 1 0,2-1 0,-1 1 0,0-1 0,0 0 0,-1-3 0,0 0 0,-2-1 0,0 1 0,-3-2 0,-2 2 0,0-3 0,-2 2 0,5-2 0,-1 0 0,3-4 0,-4 2 0,0 0 0,-2 2 0,1 1 0,-2 0 0,3 2 0,0-5 0,2 0 0,1-3 0,-2 0 0,3 0 0,-1-3 0,1 2 0,0-3 0,-1 4 0,2-3 0,2 1 0,0-2 0,1-1 0,-3 0 0,0 0 0,-3 2 0,0 0 0,0 0 0,1 0 0,1-4 0,-4 4 0,1-1 0,-5 2 0,2 2 0,-4 0 0,0 4 0,0 0 0,-2 3 0,-2 1 0,-2 4 0,-2-1 0,-1 4 0,0-1 0,1 3 0,-1 0 0,-1 0 0,1 1 0,1-1 0,-1 0 0,2-3 0,0 3 0,0-5 0,2 0 0,0-1 0,3-3 0,1-3 0,3-3 0,3-3 0,1 3 0,1-6 0,2 2 0,2-5 0,4-3 0,-3 2 0,3-2 0,-4 3 0,0 3 0,4-2 0,-3 2 0,3-2 0,-4 2 0,0 2 0,-3 1 0,1 0 0,2-1 0,-2 0 0,4 0 0,1 2 0,3-1 0,3 0 0,-2 2 0,0-2 0,-3 4 0,-3-2 0,4 0 0,0 0 0,3-3 0,2 2 0,-3-2 0,-1 2 0,0 0 0,-3 1 0,4-2 0,4-1 0,3 0 0,2-3 0,-2 3 0,1-4 0,-2 2 0,1-1 0,-2 0 0,1 4 0,1-4 0,1 3 0,-3-2 0,1 2 0,-7 0 0,0 2 0,-3 2 0,-1-1 0,-1 1 0,0 0 0,-2-1 0,0 1 0,-1-2 0,0 0 0,-2 3 0,-3 0 0,2 1 0,-3-1 0,5-3 0,-1-1 0,4-3 0,3-2 0,-1 0 0,-1 0 0,4 0 0,-3-1 0,4-2 0,1-4 0,1-2 0,5-3 0,0-3 0,-2 3 0,0-1 0,-4 2 0,0-2 0,-3 2 0,-2 1 0,-2 2 0,2 0 0,-4 4 0,2 0 0,-5 3 0,2 2 0,-1-4 0,-1 4 0,0-4 0,-2 3 0,-1 0 0,-4 1 0,-1 0 0,2-3 0,2 1 0,3-1 0,-1 4 0,1-1 0,-3 0 0,1 1 0,2-3 0,-3 1 0,4-3 0,1-1 0,0 1 0,1-2 0,0-1 0,-4 3 0,6-6 0,-6 6 0,6-6 0,-3 2 0,4-1 0,-2 3 0,4-1 0,-5 7 0,3-2 0,-4 5 0,4-3 0,-2 3 0,3 1 0,-2 5 0,3-1 0,-3 6 0,1 1 0,-2-1 0,-1 3 0,-1-2 0,4 1 0,-5 0 0,5 0 0,-3 0 0,-1 2 0,2 1 0,0-1 0,3 0 0,3-2 0,1 1 0,3-1 0,1 3 0,-5-1 0,1 4 0,-5-1 0,1 1 0,1 0 0,-2 2 0,2 0 0,-1-1 0,-1 2 0,-2-1 0,3 1 0,-2-1 0,5 0 0,1-1 0,2-1 0,1 0 0,-1-2 0,0 1 0,4-2 0,2 0 0,5-3 0,0 2 0,-1-2 0,-1 2 0,-2-2 0,-4 1 0,0 1 0,-1 1 0,2-1 0,0 1 0,1 0 0,-4 1 0,0 1 0,-2 1 0,-5-1 0,3 1 0,-3 0 0,5 0 0,-2 1 0,1-1 0,-4 0 0,2 0 0,-6 1 0,7 0 0,-1 2 0,8-2 0,3 1 0,-2 1 0,3-2 0,-3 1 0,-1 0 0,0 0 0,-4 1 0,3 0 0,-3 0 0,0 0 0,-6 0 0,2 0 0,2 0 0,-1 0 0,7 1 0,-4 0 0,5 0 0,-3-1 0,-4 0 0,-2 0 0,-4 0 0,1 0 0,3 0 0,1 1 0,4 0 0,-1 1 0,1-2 0,-4 2 0,-3-1 0,-5-1 0,0 1 0,4-1 0,5 2 0,14-1 0,5 2 0,8 1 0,-2-1 0,-5-1 0,1 1 0,-5-3 0,4 2 0,0-1 0,2 2 0,-1 1 0,0 1 0,-3-2 0,-9-2 0,-1 2 0,-12-3 0,3 3 0,-4-3 0,3 3 0,2-1 0,0 1 0,0 1 0,2-2 0,-5 0 0,0-1 0,0 0 0,1-1 0,2 0 0,2 0 0,-7 0 0,-1 0 0,-7 0 0,-3 1 0,-2-1 0,-4 1 0,2 0 0,0 0 0,8 3 0,3 1 0,6 4 0,4 3 0,1 3 0,6 6 0,0 3 0,7 4 0,-4 0 0,-3-4 0,-6-2 0,-11-6 0,2 5 0,-6 0 0,3 4 0,-1-1 0,-3 3 0,1-4 0,-3 5 0,5 0 0,1 5 0,4 2 0,-5 0 0,3 0 0,-5-4 0,-2-2 0,0-3 0,-4-2 0,3-1 0,-4 1 0,2-3 0,-2 0 0,0-2 0,0-1 0,-2-3 0,3 3 0,-1-2 0,3 1 0,-1 3 0,3-4 0,-2 5 0,4-1 0,2 0 0,4 5 0,4-1 0,5 7 0,7 4 0,8 1 0,6 5 0,5-2 0,-2 0 0,-6-6 0,-2 0 0,-7-6 0,3 3 0,1-4 0,-3 1 0,-4-5 0,-8-2 0,-8-3 0,-7-5 0,-5 0 0,-1-2 0,0 2 0,-3 1 0,2 2 0,-1 3 0,0 1 0,1 4 0,-2 2 0,3 6 0,-2 3 0,4 6 0,-1 0 0,3 3 0,-2 1 0,-2-6 0,0 10 0,-1-2 0,3 10 0,3 1 0,-1-2 0,2-2 0,-1-1 0,-2-4 0,5 5 0,0-1 0,5 4 0,4 1 0,-1-1 0,2-5 0,-4-1 0,-1-11 0,0 5 0,0-6 0,2 6 0,-1-5 0,-1-2 0,-3-3 0,0-3 0,-4-3 0,0-2 0,-3-2 0,2 3 0,-1 0 0,1 0 0,-1 3 0,0-4 0,-2 0 0,1-1 0,-1 2 0,2 4 0,1 7 0,3 4 0,2 6 0,1 0 0,4 2 0,-3-6 0,4 3 0,-5-4 0,1 3 0,-4-2 0,0 1 0,0-3 0,0 0 0,0-6 0,0 5 0,-1-2 0,4 6 0,-1 2 0,3-2 0,-1 1 0,3-2 0,-1-2 0,2 1 0,-4-11 0,4 3 0,-1-7 0,3 1 0,-2 0 0,3-3 0,-3-1 0,3-4 0,-1-1 0,-1-5 0,-1-2 0,0-1 0,-3-5 0,2 2 0,-1-5 0,0 2 0,3 0 0,0 1 0,3 0 0,1 2 0,6 2 0,2 4 0,5 1 0,1 1 0,6-1 0,0 4 0,8 2 0,3 3 0,2 1 0,1-1 0,-6-4 0,1 0 0,-10-5 0,7 0 0,-7 3 0,1-2 0,-2 1 0,-6-4 0,-1-5 0,4 0 0,-9-3 0,6-3 0,-8 1 0,1-4 0,-3 1 0,-7-1 0,-2 0 0,-5-2 0,-2 0 0,0-5 0,1 2 0,-1-4 0,0 3 0,0-2 0,-4 1 0,2-2 0,1-1 0,-1 0 0,3 0 0,-1-1 0,-1 1 0,1-4 0,2 0 0,0-2 0,3 0 0,-4 5 0,3-4 0,-3 3 0,5-3 0,-1 1 0,-1 1 0,2-2 0,-1 1 0,0 0 0,2 1 0,-4 2 0,4-3 0,-2 3 0,-1 1 0,2-2 0,-4 1 0,3-1 0,-4 3 0,-2-1 0,-2 4 0,0-2 0,-1-1 0,0 0 0,1-3 0,2 0 0,0 2 0,2-3 0,-2 3 0,-1-4 0,5 2 0,-3 2 0,2-1 0,-3 3 0,0 0 0,-2 0 0,0 0 0,-1-1 0,-2 2 0,1 0 0,-4 2 0,0 3 0,-3 3 0,4 2 0,1 8 0,8 6 0,2 2 0,5 3 0,-1-2 0,6 2 0,5 6 0,0-3 0,4 1 0,-5-6 0,-3-6 0,-3-3 0,-5-3 0,3-1 0,-2-1 0,1-1 0,-2-2 0,-1 0 0,2-1 0,-1 1 0,7 0 0,1-2 0,5 2 0,2-2 0,1 1 0,-2-1 0,-2-1 0,-2 0 0,0 0 0,-1 2 0,2-1 0,-3 1 0,-3 0 0,-4-2 0,-5 3 0,-3-3 0,-2 1 0,1 1 0,5 0 0,5 2 0,8 0 0,3 0 0,0-2 0,-3 0 0,1 2 0,-6-1 0,1 1 0,-2 1 0,-1 0 0,0 0 0,0-1 0,2 1 0,-3-2 0,5 1 0,-6 0 0,4 1 0,-2 2 0,3 0 0,2-1 0,0-2 0,0 0 0,3 0 0,1 1 0,2 0 0,0-3 0,3 1 0,-2-2 0,4-1 0,-7 0 0,-1-4 0,-6-4 0,-2-5 0,-1-4 0,-3 2 0,-3-1 0,-3 3 0,-3 1 0,0 1 0,1-1 0,3-1 0,2-2 0,4-2 0,4 1 0,2-1 0,3 1 0,-3 0 0,4 0 0,-2 3 0,4 0 0,1 1 0,0 0 0,-3 2 0,0 1 0,-6 3 0,1 1 0,-3 3 0,-3-1 0,-5 3 0,-5 1 0,7 8 0,3 6 0,11 6 0,6 5 0,6 2 0,7 3 0,5 6 0,-5-9 0,5 6 0,-12-9 0,-2 0 0,-10-6 0,-10-3 0,0-5 0,-3 3 0,3-2 0,7 3 0,3-3 0,10 0 0,5-4 0,-1-2 0,-5-4 0,-10-1 0,-3-2 0,-6 1 0,5-3 0,0 0 0,3-1 0,0-3 0,2-1 0,-2 0 0,3-1 0,-4 0 0,4 2 0,-5-1 0,2 1 0,0-2 0,-3 1 0,-1-2 0,-1 0 0,-2-1 0,2-3 0,2-2 0,5-5 0,3-2 0,1-1 0,-2-2 0,-4-3 0,-5 1 0,0-4 0,-1 4 0,3 1 0,-1 4 0,-3 3 0,-1 3 0,-3 4 0,0 2 0,-2 4 0,0-1 0,1 4 0,2-2 0,1 2 0,-1-1 0,-2 1 0,-5 0 0,-2 3 0,-5-1 0,1 2 0,-1-2 0,-3 0 0,-6-14 0,3 3 0,-5-7 0,11 10 0,-2 6 0,4-1 0,-2-1 0,3 1 0,5-1 0,5 2 0,9 2 0,4 0 0,13 2 0,4 0 0,17 0 0,4 0 0,11 2 0,1-2 0,-7 2 0,-5-2 0,-18 1 0,-6 0 0,-13 0 0,-5-1 0,-3 0 0,-2 1 0,0 2 0,1 2 0,5 4 0,1 1 0,-2 1 0,3 2 0,0 2 0,4 4 0,2 2 0,-4 0 0,-5-3 0,-6-4 0,-8-1 0,1-2 0,-1 3 0,2-1 0,1 1 0,-3-4 0,0 0 0,-4-4 0,-2 0 0,1 0 0,2 2 0,2 2 0,1 2 0,0-1 0,2 3 0,1-2 0,4 4 0,-2-4 0,3 6 0,2-3 0,-1 4 0,4-2 0,-4-2 0,-4-5 0,-5-2 0,-2-4 0,4 3 0,3 0 0,9 4 0,0 0 0,4-1 0,-2-1 0,-2-4 0,-4 0 0,3-2 0,-3 0 0,6-2 0,-1 0 0,3 0 0,5 1 0,1 0 0,4 0 0,-8-1 0,-10-1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1T17:08:50.202"/>
    </inkml:context>
    <inkml:brush xml:id="br0">
      <inkml:brushProperty name="width" value="0.05" units="cm"/>
      <inkml:brushProperty name="height" value="0.05" units="cm"/>
      <inkml:brushProperty name="color" value="#F6630D"/>
    </inkml:brush>
  </inkml:definitions>
  <inkml:trace contextRef="#ctx0" brushRef="#br0">2237 4426 24575,'8'8'0,"13"13"0,2 7 0,3 1 0,1 8 0,-3 1 0,-2 2 0,-6 0 0,-1 4 0,1 0 0,-1-2 0,0-4 0,-6-14 0,-2-4 0,-1-6 0,0 2 0,2 0 0,3 1 0,5-3 0,5-1 0,1-3 0,4-2 0,-3-2 0,6-1 0,-1-1 0,7 4 0,-2-2 0,4 0 0,-4-2 0,2-2 0,-1-1 0,-1-1 0,-3 0 0,2-2 0,-1 1 0,6-4 0,1 1 0,-5-4 0,0 2 0,-7-2 0,-2 0 0,1-4 0,-5 1 0,3-2 0,-1 2 0,-3 2 0,5-1 0,-6 0 0,4 0 0,-3-1 0,-2 2 0,-1 1 0,-1-1 0,0 1 0,-2 2 0,-1 1 0,-3 4 0,-2-1 0,-1 2 0,-2 0 0,9 10 0,7 1 0,17 13 0,6 2 0,11 4 0,1-2 0,-6-5 0,-8-9 0,-12-5 0,-2-5 0,-4 1 0,4-3 0,2 0 0,1-1 0,2 0 0,-1 0 0,8-1 0,2 0 0,8 0 0,-4 0 0,-6 0 0,-10 0 0,-6-1 0,-5 1 0,8-2 0,6-1 0,11 3 0,9-6 0,0 2 0,-5-3 0,-4 0 0,-13-1 0,1 0 0,-4-4 0,2 3 0,-3-1 0,-1 2 0,-2 2 0,-1 0 0,-2 2 0,-5 2 0,-5-1 0,-3 2 0,0-1 0,-1 0 0,0 0 0,-4-1 0,1 0 0,-1 0 0,2-3 0,1 1 0,1 0 0,-1 1 0,1-1 0,4-1 0,4-6 0,5 3 0,7-6 0,3 4 0,5-1 0,4 2 0,4 1 0,0-2 0,-3 2 0,-1-1 0,-13 3 0,-5 0 0,-11 2 0,-2 1 0,-1-2 0,0-1 0,1-2 0,-2 1 0,-1 3 0,-3 1 0,1 0 0,-1 0 0,0-1 0,1 1 0,-1 1 0,0 1 0,-1 0 0,0-1 0,1 0 0,-1-2 0,1 3 0,1-2 0,3 1 0,3 0 0,5-3 0,3 1 0,5-1 0,1 0 0,19 1 0,11 2 0,20-2 0,9 3 0,-3-2 0,-6-1 0,-11-2 0,-15 0 0,-3-2 0,-8 2 0,2-4 0,-2 1 0,-3-2 0,-3 2 0,-7 2 0,-4 3 0,-7 1 0,-2 4 0,-4-1 0,-1 0 0,-1 0 0,0 3 0,3 5 0,5 7 0,6 9 0,12 11 0,3 4 0,8 5 0,-3-6 0,-1-2 0,-8-8 0,-3-2 0,-7-7 0,3 1 0,0-2 0,4 2 0,-1-2 0,0-3 0,-2 1 0,-1-3 0,0 0 0,4 0 0,4-1 0,14-1 0,12 0 0,2-3 0,11 0 0,-6-2 0,-7 0 0,4-1 0,-10 2 0,5-4 0,-5 1 0,2-3 0,-7 0 0,0-1 0,-8 0 0,-4-2 0,0 3 0,-2-2 0,1 0 0,-5-2 0,-3 2 0,-2-2 0,3 3 0,3-2 0,7 0 0,5 1 0,8-1 0,5 3 0,-2-5 0,-4 3 0,-7-3 0,-5 0 0,-2-1 0,-5 0 0,0-1 0,-4 3 0,-3-3 0,-1 3 0,-3 0 0,-3-1 0,-2 3 0,-2-2 0,1 1 0,-1-1 0,3 0 0,0-2 0,-2 2 0,0-1 0,-2 3 0,0-2 0,1 1 0,3-2 0,3 0 0,2-3 0,1 1 0,2-2 0,-2 1 0,2-2 0,1 1 0,4-2 0,2-1 0,2 2 0,-1 0 0,0 1 0,-6 3 0,-5 1 0,-9 3 0,-2 0 0,2 1 0,4 1 0,5 0 0,0 0 0,-8-1 0,-3 0 0,-7-1 0,0-1 0,-1-1 0,2 1 0,-1 0 0,-1-1 0,3 1 0,1-4 0,4 0 0,1-1 0,1 1 0,-4 0 0,0 1 0,-3 3 0,0-1 0,5 4 0,-2-2 0,0 4 0,-2 0 0,-1 1 0,1-1 0,-1 1 0,1-3 0,1 2 0,10 2 0,11 3 0,15 3-6784,11 3 6784,1-3 0,2 3 0,-10-5 0,-4 3 0,-10-7 0,-6 0 0,-9-1 6784,0-3-6784,-3 1 0,5-1 0,0 0 0,5 0 0,4 0 0,3 0 0,5-1 0,2 0 0,2-3 0,-6 1 0,4-3 0,-6 0 0,5-1 0,0-1 0,8-3 0,-3-1 0,5-1 0,-9 0 0,1 1 0,-5-2 0,3 2 0,-1-2 0,1 0 0,2 0 0,1 2 0,-3 2 0,3-1 0,-6 2 0,3 0 0,-8 3 0,-6 2 0,-7 2 0,-5 0 0,4 4 0,4 5 0,13 3 0,13 6 0,6 4 0,3-1 0,-1 4 0,-6-4 0,-1 2 0,-7-5 0,0-1 0,-7-6 0,3-1 0,-3-1 0,4-1 0,1 3 0,4-3 0,2 3 0,-2-6 0,-2 3 0,-4-6 0,0 1 0,2-1 0,-1 0 0,6 0 0,-5 0 0,-1 0 0,1-1 0,-4-2 0,5-2 0,-1-2 0,6 0 0,0-3 0,1 2 0,-3-2 0,1-1 0,3-1 0,7-3 0,5-2 0,1 2 0,3-1 0,-5 1 0,5 1 0,-16 3 0,8-4 0,-14 3 0,2-4 0,-7 3 0,-1 1 0,-3 4 0,2-1 0,-2 2 0,0-3 0,-1 1 0,0 0 0,1 0 0,-4 1 0,2-1 0,-1 1 0,0-1 0,0 0 0,-1-3 0,0 0 0,-2-1 0,0 1 0,-3-2 0,-2 2 0,0-3 0,-2 2 0,5-2 0,-1 0 0,3-4 0,-4 2 0,0 0 0,-2 2 0,1 1 0,-2 0 0,3 2 0,0-5 0,2 0 0,1-3 0,-2 0 0,3 0 0,-1-3 0,1 2 0,0-3 0,-1 4 0,2-3 0,2 1 0,0-2 0,1-1 0,-3 0 0,0 0 0,-3 2 0,0 0 0,0 0 0,1 0 0,1-4 0,-4 4 0,1-1 0,-5 2 0,2 2 0,-4 0 0,0 4 0,0 0 0,-2 3 0,-2 1 0,-2 4 0,-2-1 0,-1 4 0,0-1 0,1 3 0,-1 0 0,-1 0 0,1 1 0,1-1 0,-1 0 0,2-3 0,0 3 0,0-5 0,2 0 0,0-1 0,3-3 0,1-3 0,3-3 0,3-3 0,1 3 0,1-6 0,2 2 0,2-5 0,4-3 0,-3 2 0,3-2 0,-4 3 0,0 3 0,4-2 0,-3 2 0,3-2 0,-4 2 0,0 2 0,-3 1 0,1 0 0,2-1 0,-2 0 0,4 0 0,1 2 0,3-1 0,3 0 0,-2 2 0,0-2 0,-3 4 0,-3-2 0,4 0 0,0 0 0,3-3 0,2 2 0,-3-2 0,-1 2 0,0 0 0,-3 1 0,4-2 0,4-1 0,3 0 0,2-3 0,-2 3 0,1-4 0,-2 2 0,1-1 0,-2 0 0,1 4 0,1-4 0,1 3 0,-3-2 0,1 2 0,-7 0 0,0 2 0,-3 2 0,-1-1 0,-1 1 0,0 0 0,-2-1 0,0 1 0,-1-2 0,0 0 0,-2 3 0,-3 0 0,2 1 0,-3-1 0,5-3 0,-1-1 0,4-3 0,3-2 0,-1 0 0,-1 0 0,4 0 0,-3-1 0,4-2 0,1-4 0,1-2 0,5-3 0,0-3 0,-2 3 0,0-1 0,-4 2 0,0-2 0,-3 2 0,-2 1 0,-2 2 0,2 0 0,-4 4 0,2 0 0,-5 3 0,2 2 0,-1-4 0,-1 4 0,0-4 0,-2 3 0,-1 0 0,-4 1 0,-1 0 0,2-3 0,2 1 0,3-1 0,-1 4 0,1-1 0,-3 0 0,1 1 0,2-3 0,-3 1 0,4-3 0,1-1 0,0 1 0,1-2 0,0-1 0,-4 3 0,6-6 0,-6 6 0,6-6 0,-3 2 0,4-1 0,-2 3 0,4-1 0,-5 7 0,3-2 0,-4 5 0,4-3 0,-2 3 0,3 1 0,-2 5 0,3-1 0,-3 6 0,1 1 0,-2-1 0,-1 3 0,-1-2 0,4 1 0,-5 0 0,5 0 0,-3 0 0,-1 2 0,2 1 0,0-1 0,3 0 0,3-2 0,1 1 0,3-1 0,1 3 0,-5-1 0,1 4 0,-5-1 0,1 1 0,1 0 0,-2 2 0,2 0 0,-1-1 0,-1 2 0,-2-1 0,3 1 0,-2-1 0,5 0 0,1-1 0,2-1 0,1 0 0,-1-2 0,0 1 0,4-2 0,2 0 0,5-3 0,0 2 0,-1-2 0,-1 2 0,-2-2 0,-4 1 0,0 1 0,-1 1 0,2-1 0,0 1 0,1 0 0,-4 1 0,0 1 0,-2 1 0,-5-1 0,3 1 0,-3 0 0,5 0 0,-2 1 0,1-1 0,-4 0 0,2 0 0,-6 1 0,7 0 0,-1 2 0,8-2 0,3 1 0,-2 1 0,3-2 0,-3 1 0,-1 0 0,0 0 0,-4 1 0,3 0 0,-3 0 0,0 0 0,-6 0 0,2 0 0,2 0 0,-1 0 0,7 1 0,-4 0 0,5 0 0,-3-1 0,-4 0 0,-2 0 0,-4 0 0,1 0 0,3 0 0,1 1 0,4 0 0,-1 1 0,1-2 0,-4 2 0,-3-1 0,-5-1 0,0 1 0,4-1 0,5 2 0,14-1 0,5 2 0,8 1 0,-2-1 0,-5-1 0,1 1 0,-5-3 0,4 2 0,0-1 0,2 2 0,-1 1 0,0 1 0,-3-2 0,-9-2 0,-1 2 0,-12-3 0,3 3 0,-4-3 0,3 3 0,2-1 0,0 1 0,0 1 0,2-2 0,-5 0 0,0-1 0,0 0 0,1-1 0,2 0 0,2 0 0,-7 0 0,-1 0 0,-7 0 0,-3 1 0,-2-1 0,-4 1 0,2 0 0,0 0 0,8 3 0,3 1 0,6 4 0,4 3 0,1 3 0,6 6 0,0 3 0,7 4 0,-4 0 0,-3-4 0,-6-2 0,-11-6 0,2 5 0,-6 0 0,3 4 0,-1-1 0,-3 3 0,1-4 0,-3 5 0,5 0 0,1 5 0,4 2 0,-5 0 0,3 0 0,-5-4 0,-2-2 0,0-3 0,-4-2 0,3-1 0,-4 1 0,2-3 0,-2 0 0,0-2 0,0-1 0,-2-3 0,3 3 0,-1-2 0,3 1 0,-1 3 0,3-4 0,-2 5 0,4-1 0,2 0 0,4 5 0,4-1 0,5 7 0,7 4 0,8 1 0,6 5 0,5-2 0,-2 0 0,-6-6 0,-2 0 0,-7-6 0,3 3 0,1-4 0,-3 1 0,-4-5 0,-8-2 0,-8-3 0,-7-5 0,-5 0 0,-1-2 0,0 2 0,-3 1 0,2 2 0,-1 3 0,0 1 0,1 4 0,-2 2 0,3 6 0,-2 3 0,4 6 0,-1 0 0,3 3 0,-2 1 0,-2-6 0,0 10 0,-1-2 0,3 10 0,3 1 0,-1-2 0,2-2 0,-1-1 0,-2-4 0,5 5 0,0-1 0,5 4 0,4 1 0,-1-1 0,2-5 0,-4-1 0,-1-11 0,0 5 0,0-6 0,2 6 0,-1-5 0,-1-2 0,-3-3 0,0-3 0,-4-3 0,0-2 0,-3-2 0,2 3 0,-1 0 0,1 0 0,-1 3 0,0-4 0,-2 0 0,1-1 0,-1 2 0,2 4 0,1 7 0,3 4 0,2 6 0,1 0 0,4 2 0,-3-6 0,4 3 0,-5-4 0,1 3 0,-4-2 0,0 1 0,0-3 0,0 0 0,0-6 0,0 5 0,-1-2 0,4 6 0,-1 2 0,3-2 0,-1 1 0,3-2 0,-1-2 0,2 1 0,-4-11 0,4 3 0,-1-7 0,3 1 0,-2 0 0,3-3 0,-3-1 0,3-4 0,-1-1 0,-1-5 0,-1-2 0,0-1 0,-3-5 0,2 2 0,-1-5 0,0 2 0,3 0 0,0 1 0,3 0 0,1 2 0,6 2 0,2 4 0,5 1 0,1 1 0,6-1 0,0 4 0,8 2 0,3 3 0,2 1 0,1-1 0,-6-4 0,1 0 0,-10-5 0,7 0 0,-7 3 0,1-2 0,-2 1 0,-6-4 0,-1-5 0,4 0 0,-9-3 0,6-3 0,-8 1 0,1-4 0,-3 1 0,-7-1 0,-2 0 0,-5-2 0,-2 0 0,0-5 0,1 2 0,-1-4 0,0 3 0,0-2 0,-4 1 0,2-2 0,1-1 0,-1 0 0,3 0 0,-1-1 0,-1 1 0,1-4 0,2 0 0,0-2 0,3 0 0,-4 5 0,3-4 0,-3 3 0,5-3 0,-1 1 0,-1 1 0,2-2 0,-1 1 0,0 0 0,2 1 0,-4 2 0,4-3 0,-2 3 0,-1 1 0,2-2 0,-4 1 0,3-1 0,-4 3 0,-2-1 0,-2 4 0,0-2 0,-1-1 0,0 0 0,1-3 0,2 0 0,0 2 0,2-3 0,-2 3 0,-1-4 0,5 2 0,-3 2 0,2-1 0,-3 3 0,0 0 0,-2 0 0,0 0 0,-1-1 0,-2 2 0,1 0 0,-4 2 0,0 3 0,-3 3 0,4 2 0,1 8 0,8 6 0,2 2 0,5 3 0,-1-2 0,6 2 0,5 6 0,0-3 0,4 1 0,-5-6 0,-3-6 0,-3-3 0,-5-3 0,3-1 0,-2-1 0,1-1 0,-2-2 0,-1 0 0,2-1 0,-1 1 0,7 0 0,1-2 0,5 2 0,2-2 0,1 1 0,-2-1 0,-2-1 0,-2 0 0,0 0 0,-1 2 0,2-1 0,-3 1 0,-3 0 0,-4-2 0,-5 3 0,-3-3 0,-2 1 0,1 1 0,5 0 0,5 2 0,8 0 0,3 0 0,0-2 0,-3 0 0,1 2 0,-6-1 0,1 1 0,-2 1 0,-1 0 0,0 0 0,0-1 0,2 1 0,-3-2 0,5 1 0,-6 0 0,4 1 0,-2 2 0,3 0 0,2-1 0,0-2 0,0 0 0,3 0 0,1 1 0,2 0 0,0-3 0,3 1 0,-2-2 0,4-1 0,-7 0 0,-1-4 0,-6-4 0,-2-5 0,-1-4 0,-3 2 0,-3-1 0,-3 3 0,-3 1 0,0 1 0,1-1 0,3-1 0,2-2 0,4-2 0,4 1 0,2-1 0,3 1 0,-3 0 0,4 0 0,-2 3 0,4 0 0,1 1 0,0 0 0,-3 2 0,0 1 0,-6 3 0,1 1 0,-3 3 0,-3-1 0,-5 3 0,-5 1 0,7 8 0,3 6 0,11 6 0,6 5 0,6 2 0,7 3 0,5 6 0,-5-9 0,5 6 0,-12-9 0,-2 0 0,-10-6 0,-10-3 0,0-5 0,-3 3 0,3-2 0,7 3 0,3-3 0,10 0 0,5-4 0,-1-2 0,-5-4 0,-10-1 0,-3-2 0,-6 1 0,5-3 0,0 0 0,3-1 0,0-3 0,2-1 0,-2 0 0,3-1 0,-4 0 0,4 2 0,-5-1 0,2 1 0,0-2 0,-3 1 0,-1-2 0,-1 0 0,-2-1 0,2-3 0,2-2 0,5-5 0,3-2 0,1-1 0,-2-2 0,-4-3 0,-5 1 0,0-4 0,-1 4 0,3 1 0,-1 4 0,-3 3 0,-1 3 0,-3 4 0,0 2 0,-2 4 0,0-1 0,1 4 0,2-2 0,1 2 0,-1-1 0,-2 1 0,-5 0 0,-2 3 0,-5-1 0,1 2 0,-1-2 0,-3 0 0,-6-14 0,3 3 0,-5-7 0,11 10 0,-2 6 0,4-1 0,-2-1 0,3 1 0,5-1 0,5 2 0,9 2 0,4 0 0,13 2 0,4 0 0,17 0 0,4 0 0,11 2 0,1-2 0,-7 2 0,-5-2 0,-18 1 0,-6 0 0,-13 0 0,-5-1 0,-3 0 0,-2 1 0,0 2 0,1 2 0,5 4 0,1 1 0,-2 1 0,3 2 0,0 2 0,4 4 0,2 2 0,-4 0 0,-5-3 0,-6-4 0,-8-1 0,1-2 0,-1 3 0,2-1 0,1 1 0,-3-4 0,0 0 0,-4-4 0,-2 0 0,1 0 0,2 2 0,2 2 0,1 2 0,0-1 0,2 3 0,1-2 0,4 4 0,-2-4 0,3 6 0,2-3 0,-1 4 0,4-2 0,-4-2 0,-4-5 0,-5-2 0,-2-4 0,4 3 0,3 0 0,9 4 0,0 0 0,4-1 0,-2-1 0,-2-4 0,-4 0 0,3-2 0,-3 0 0,6-2 0,-1 0 0,3 0 0,5 1 0,1 0 0,4 0 0,-8-1 0,-10-1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481FB-4238-3643-A9DD-9DB43AA37EAE}" type="datetimeFigureOut">
              <a:rPr lang="en-US" smtClean="0"/>
              <a:t>5/31/22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74E1E-3D4E-AA4D-B14D-9D6EE6B1B08E}" type="slidenum">
              <a:rPr lang="en-US" smtClean="0"/>
              <a:t>‹#›</a:t>
            </a:fld>
            <a:endParaRPr lang="en-US"/>
          </a:p>
        </p:txBody>
      </p:sp>
    </p:spTree>
    <p:extLst>
      <p:ext uri="{BB962C8B-B14F-4D97-AF65-F5344CB8AC3E}">
        <p14:creationId xmlns:p14="http://schemas.microsoft.com/office/powerpoint/2010/main" val="3177294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mutations can linger for a while and become part of the pool of standing genetic variation</a:t>
            </a:r>
          </a:p>
        </p:txBody>
      </p:sp>
      <p:sp>
        <p:nvSpPr>
          <p:cNvPr id="4" name="Slide Number Placeholder 3"/>
          <p:cNvSpPr>
            <a:spLocks noGrp="1"/>
          </p:cNvSpPr>
          <p:nvPr>
            <p:ph type="sldNum" sz="quarter" idx="5"/>
          </p:nvPr>
        </p:nvSpPr>
        <p:spPr/>
        <p:txBody>
          <a:bodyPr/>
          <a:lstStyle/>
          <a:p>
            <a:fld id="{F3574E1E-3D4E-AA4D-B14D-9D6EE6B1B08E}" type="slidenum">
              <a:rPr lang="en-US" smtClean="0"/>
              <a:t>47</a:t>
            </a:fld>
            <a:endParaRPr lang="en-US"/>
          </a:p>
        </p:txBody>
      </p:sp>
    </p:spTree>
    <p:extLst>
      <p:ext uri="{BB962C8B-B14F-4D97-AF65-F5344CB8AC3E}">
        <p14:creationId xmlns:p14="http://schemas.microsoft.com/office/powerpoint/2010/main" val="2562145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mutations can linger for a while and become part of the pool of standing genetic variation</a:t>
            </a:r>
          </a:p>
        </p:txBody>
      </p:sp>
      <p:sp>
        <p:nvSpPr>
          <p:cNvPr id="4" name="Slide Number Placeholder 3"/>
          <p:cNvSpPr>
            <a:spLocks noGrp="1"/>
          </p:cNvSpPr>
          <p:nvPr>
            <p:ph type="sldNum" sz="quarter" idx="5"/>
          </p:nvPr>
        </p:nvSpPr>
        <p:spPr/>
        <p:txBody>
          <a:bodyPr/>
          <a:lstStyle/>
          <a:p>
            <a:fld id="{F3574E1E-3D4E-AA4D-B14D-9D6EE6B1B08E}" type="slidenum">
              <a:rPr lang="en-US" smtClean="0"/>
              <a:t>48</a:t>
            </a:fld>
            <a:endParaRPr lang="en-US"/>
          </a:p>
        </p:txBody>
      </p:sp>
    </p:spTree>
    <p:extLst>
      <p:ext uri="{BB962C8B-B14F-4D97-AF65-F5344CB8AC3E}">
        <p14:creationId xmlns:p14="http://schemas.microsoft.com/office/powerpoint/2010/main" val="167659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Avenir Book" panose="02000503020000020003"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Avenir Book" panose="02000503020000020003" pitchFamily="2" charset="0"/>
              </a:defRPr>
            </a:lvl1pPr>
          </a:lstStyle>
          <a:p>
            <a:fld id="{325C9CFF-371E-2A40-9E9C-114F0C27F346}" type="datetimeFigureOut">
              <a:rPr lang="en-US" smtClean="0"/>
              <a:t>5/31/22</a:t>
            </a:fld>
            <a:endParaRPr lang="en-US"/>
          </a:p>
        </p:txBody>
      </p:sp>
      <p:sp>
        <p:nvSpPr>
          <p:cNvPr id="5" name="Footer Placeholder 4"/>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venir Book" panose="02000503020000020003" pitchFamily="2" charset="0"/>
              </a:defRPr>
            </a:lvl1pPr>
          </a:lstStyle>
          <a:p>
            <a:fld id="{E322569D-EA63-674E-AFBF-6DFD35614ECD}" type="slidenum">
              <a:rPr lang="en-US" smtClean="0"/>
              <a:t>‹#›</a:t>
            </a:fld>
            <a:endParaRPr lang="en-US"/>
          </a:p>
        </p:txBody>
      </p:sp>
    </p:spTree>
    <p:extLst>
      <p:ext uri="{BB962C8B-B14F-4D97-AF65-F5344CB8AC3E}">
        <p14:creationId xmlns:p14="http://schemas.microsoft.com/office/powerpoint/2010/main" val="91784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C9CFF-371E-2A40-9E9C-114F0C27F346}"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2569D-EA63-674E-AFBF-6DFD35614ECD}" type="slidenum">
              <a:rPr lang="en-US" smtClean="0"/>
              <a:t>‹#›</a:t>
            </a:fld>
            <a:endParaRPr lang="en-US"/>
          </a:p>
        </p:txBody>
      </p:sp>
    </p:spTree>
    <p:extLst>
      <p:ext uri="{BB962C8B-B14F-4D97-AF65-F5344CB8AC3E}">
        <p14:creationId xmlns:p14="http://schemas.microsoft.com/office/powerpoint/2010/main" val="41701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C9CFF-371E-2A40-9E9C-114F0C27F346}"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22569D-EA63-674E-AFBF-6DFD35614ECD}" type="slidenum">
              <a:rPr lang="en-US" smtClean="0"/>
              <a:t>‹#›</a:t>
            </a:fld>
            <a:endParaRPr lang="en-US"/>
          </a:p>
        </p:txBody>
      </p:sp>
    </p:spTree>
    <p:extLst>
      <p:ext uri="{BB962C8B-B14F-4D97-AF65-F5344CB8AC3E}">
        <p14:creationId xmlns:p14="http://schemas.microsoft.com/office/powerpoint/2010/main" val="1542072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Avenir Book" panose="02000503020000020003" pitchFamily="2"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venir Book" panose="02000503020000020003" pitchFamily="2" charset="0"/>
              </a:defRPr>
            </a:lvl1pPr>
          </a:lstStyle>
          <a:p>
            <a:fld id="{325C9CFF-371E-2A40-9E9C-114F0C27F346}" type="datetimeFigureOut">
              <a:rPr lang="en-US" smtClean="0"/>
              <a:t>5/31/22</a:t>
            </a:fld>
            <a:endParaRPr lang="en-US"/>
          </a:p>
        </p:txBody>
      </p:sp>
      <p:sp>
        <p:nvSpPr>
          <p:cNvPr id="5" name="Footer Placeholder 4"/>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venir Book" panose="02000503020000020003" pitchFamily="2" charset="0"/>
              </a:defRPr>
            </a:lvl1pPr>
          </a:lstStyle>
          <a:p>
            <a:fld id="{E322569D-EA63-674E-AFBF-6DFD35614ECD}" type="slidenum">
              <a:rPr lang="en-US" smtClean="0"/>
              <a:t>‹#›</a:t>
            </a:fld>
            <a:endParaRPr lang="en-US"/>
          </a:p>
        </p:txBody>
      </p:sp>
    </p:spTree>
    <p:extLst>
      <p:ext uri="{BB962C8B-B14F-4D97-AF65-F5344CB8AC3E}">
        <p14:creationId xmlns:p14="http://schemas.microsoft.com/office/powerpoint/2010/main" val="101471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venir Book" panose="02000503020000020003" pitchFamily="2"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venir Book" panose="02000503020000020003" pitchFamily="2" charset="0"/>
              </a:defRPr>
            </a:lvl1pPr>
          </a:lstStyle>
          <a:p>
            <a:fld id="{325C9CFF-371E-2A40-9E9C-114F0C27F346}" type="datetimeFigureOut">
              <a:rPr lang="en-US" smtClean="0"/>
              <a:t>5/31/22</a:t>
            </a:fld>
            <a:endParaRPr lang="en-US"/>
          </a:p>
        </p:txBody>
      </p:sp>
      <p:sp>
        <p:nvSpPr>
          <p:cNvPr id="5" name="Footer Placeholder 4"/>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venir Book" panose="02000503020000020003" pitchFamily="2" charset="0"/>
              </a:defRPr>
            </a:lvl1pPr>
          </a:lstStyle>
          <a:p>
            <a:fld id="{E322569D-EA63-674E-AFBF-6DFD35614ECD}" type="slidenum">
              <a:rPr lang="en-US" smtClean="0"/>
              <a:t>‹#›</a:t>
            </a:fld>
            <a:endParaRPr lang="en-US"/>
          </a:p>
        </p:txBody>
      </p:sp>
    </p:spTree>
    <p:extLst>
      <p:ext uri="{BB962C8B-B14F-4D97-AF65-F5344CB8AC3E}">
        <p14:creationId xmlns:p14="http://schemas.microsoft.com/office/powerpoint/2010/main" val="1482929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Avenir Book" panose="02000503020000020003" pitchFamily="2"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sz="2400">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sz="2400">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venir Book" panose="02000503020000020003" pitchFamily="2" charset="0"/>
              </a:defRPr>
            </a:lvl1pPr>
          </a:lstStyle>
          <a:p>
            <a:fld id="{325C9CFF-371E-2A40-9E9C-114F0C27F346}" type="datetimeFigureOut">
              <a:rPr lang="en-US" smtClean="0"/>
              <a:t>5/31/22</a:t>
            </a:fld>
            <a:endParaRPr lang="en-US"/>
          </a:p>
        </p:txBody>
      </p:sp>
      <p:sp>
        <p:nvSpPr>
          <p:cNvPr id="6" name="Footer Placeholder 5"/>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venir Book" panose="02000503020000020003" pitchFamily="2" charset="0"/>
              </a:defRPr>
            </a:lvl1pPr>
          </a:lstStyle>
          <a:p>
            <a:fld id="{E322569D-EA63-674E-AFBF-6DFD35614ECD}" type="slidenum">
              <a:rPr lang="en-US" smtClean="0"/>
              <a:t>‹#›</a:t>
            </a:fld>
            <a:endParaRPr lang="en-US"/>
          </a:p>
        </p:txBody>
      </p:sp>
    </p:spTree>
    <p:extLst>
      <p:ext uri="{BB962C8B-B14F-4D97-AF65-F5344CB8AC3E}">
        <p14:creationId xmlns:p14="http://schemas.microsoft.com/office/powerpoint/2010/main" val="391099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5C9CFF-371E-2A40-9E9C-114F0C27F346}" type="datetimeFigureOut">
              <a:rPr lang="en-US" smtClean="0"/>
              <a:t>5/31/22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22569D-EA63-674E-AFBF-6DFD35614ECD}" type="slidenum">
              <a:rPr lang="en-US" smtClean="0"/>
              <a:t>‹#›</a:t>
            </a:fld>
            <a:endParaRPr lang="en-US"/>
          </a:p>
        </p:txBody>
      </p:sp>
    </p:spTree>
    <p:extLst>
      <p:ext uri="{BB962C8B-B14F-4D97-AF65-F5344CB8AC3E}">
        <p14:creationId xmlns:p14="http://schemas.microsoft.com/office/powerpoint/2010/main" val="418270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Avenir Book" panose="02000503020000020003" pitchFamily="2"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5C9CFF-371E-2A40-9E9C-114F0C27F346}" type="datetimeFigureOut">
              <a:rPr lang="en-US" smtClean="0"/>
              <a:t>5/31/22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22569D-EA63-674E-AFBF-6DFD35614ECD}" type="slidenum">
              <a:rPr lang="en-US" smtClean="0"/>
              <a:t>‹#›</a:t>
            </a:fld>
            <a:endParaRPr lang="en-US"/>
          </a:p>
        </p:txBody>
      </p:sp>
    </p:spTree>
    <p:extLst>
      <p:ext uri="{BB962C8B-B14F-4D97-AF65-F5344CB8AC3E}">
        <p14:creationId xmlns:p14="http://schemas.microsoft.com/office/powerpoint/2010/main" val="1663387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C9CFF-371E-2A40-9E9C-114F0C27F346}" type="datetimeFigureOut">
              <a:rPr lang="en-US" smtClean="0"/>
              <a:t>5/31/22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22569D-EA63-674E-AFBF-6DFD35614ECD}" type="slidenum">
              <a:rPr lang="en-US" smtClean="0"/>
              <a:t>‹#›</a:t>
            </a:fld>
            <a:endParaRPr lang="en-US"/>
          </a:p>
        </p:txBody>
      </p:sp>
    </p:spTree>
    <p:extLst>
      <p:ext uri="{BB962C8B-B14F-4D97-AF65-F5344CB8AC3E}">
        <p14:creationId xmlns:p14="http://schemas.microsoft.com/office/powerpoint/2010/main" val="1059521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C9CFF-371E-2A40-9E9C-114F0C27F346}" type="datetimeFigureOut">
              <a:rPr lang="en-US" smtClean="0"/>
              <a:t>5/31/22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22569D-EA63-674E-AFBF-6DFD35614ECD}" type="slidenum">
              <a:rPr lang="en-US" smtClean="0"/>
              <a:t>‹#›</a:t>
            </a:fld>
            <a:endParaRPr lang="en-US"/>
          </a:p>
        </p:txBody>
      </p:sp>
    </p:spTree>
    <p:extLst>
      <p:ext uri="{BB962C8B-B14F-4D97-AF65-F5344CB8AC3E}">
        <p14:creationId xmlns:p14="http://schemas.microsoft.com/office/powerpoint/2010/main" val="3405502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5C9CFF-371E-2A40-9E9C-114F0C27F346}" type="datetimeFigureOut">
              <a:rPr lang="en-US" smtClean="0"/>
              <a:t>5/31/22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22569D-EA63-674E-AFBF-6DFD35614ECD}" type="slidenum">
              <a:rPr lang="en-US" smtClean="0"/>
              <a:t>‹#›</a:t>
            </a:fld>
            <a:endParaRPr lang="en-US"/>
          </a:p>
        </p:txBody>
      </p:sp>
    </p:spTree>
    <p:extLst>
      <p:ext uri="{BB962C8B-B14F-4D97-AF65-F5344CB8AC3E}">
        <p14:creationId xmlns:p14="http://schemas.microsoft.com/office/powerpoint/2010/main" val="97571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C9CFF-371E-2A40-9E9C-114F0C27F346}" type="datetimeFigureOut">
              <a:rPr lang="en-US" smtClean="0"/>
              <a:t>5/31/22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2569D-EA63-674E-AFBF-6DFD35614ECD}" type="slidenum">
              <a:rPr lang="en-US" smtClean="0"/>
              <a:t>‹#›</a:t>
            </a:fld>
            <a:endParaRPr lang="en-US"/>
          </a:p>
        </p:txBody>
      </p:sp>
    </p:spTree>
    <p:extLst>
      <p:ext uri="{BB962C8B-B14F-4D97-AF65-F5344CB8AC3E}">
        <p14:creationId xmlns:p14="http://schemas.microsoft.com/office/powerpoint/2010/main" val="19474747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4.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FCCB5C-8580-F54E-8E7A-26036A12B383}"/>
              </a:ext>
            </a:extLst>
          </p:cNvPr>
          <p:cNvSpPr>
            <a:spLocks noGrp="1"/>
          </p:cNvSpPr>
          <p:nvPr>
            <p:ph type="ctrTitle"/>
          </p:nvPr>
        </p:nvSpPr>
        <p:spPr>
          <a:xfrm>
            <a:off x="1524000" y="1814341"/>
            <a:ext cx="9144000" cy="2387600"/>
          </a:xfrm>
        </p:spPr>
        <p:txBody>
          <a:bodyPr>
            <a:normAutofit/>
          </a:bodyPr>
          <a:lstStyle/>
          <a:p>
            <a:r>
              <a:rPr lang="en-US" sz="4000" dirty="0"/>
              <a:t>Signatures of selection</a:t>
            </a:r>
          </a:p>
        </p:txBody>
      </p:sp>
      <p:sp>
        <p:nvSpPr>
          <p:cNvPr id="12" name="Subtitle 2">
            <a:extLst>
              <a:ext uri="{FF2B5EF4-FFF2-40B4-BE49-F238E27FC236}">
                <a16:creationId xmlns:a16="http://schemas.microsoft.com/office/drawing/2014/main" id="{DC199FF6-E96C-9D45-8F28-67E2317142C3}"/>
              </a:ext>
            </a:extLst>
          </p:cNvPr>
          <p:cNvSpPr>
            <a:spLocks noGrp="1"/>
          </p:cNvSpPr>
          <p:nvPr>
            <p:ph type="subTitle" idx="1"/>
          </p:nvPr>
        </p:nvSpPr>
        <p:spPr>
          <a:xfrm>
            <a:off x="1524000" y="4294016"/>
            <a:ext cx="9144000" cy="1655762"/>
          </a:xfrm>
        </p:spPr>
        <p:txBody>
          <a:bodyPr/>
          <a:lstStyle/>
          <a:p>
            <a:r>
              <a:rPr lang="en-US" dirty="0"/>
              <a:t>Day 2 - Lecture 2</a:t>
            </a:r>
          </a:p>
          <a:p>
            <a:r>
              <a:rPr lang="en-US" dirty="0"/>
              <a:t>Anna </a:t>
            </a:r>
            <a:r>
              <a:rPr lang="en-US" dirty="0" err="1"/>
              <a:t>Tigano</a:t>
            </a:r>
            <a:r>
              <a:rPr lang="en-US" dirty="0"/>
              <a:t>, Ph.D.</a:t>
            </a:r>
          </a:p>
        </p:txBody>
      </p:sp>
      <p:pic>
        <p:nvPicPr>
          <p:cNvPr id="13" name="Picture 12">
            <a:extLst>
              <a:ext uri="{FF2B5EF4-FFF2-40B4-BE49-F238E27FC236}">
                <a16:creationId xmlns:a16="http://schemas.microsoft.com/office/drawing/2014/main" id="{F955ABB4-6FC2-5C4E-9318-36D8CC0D2EAD}"/>
              </a:ext>
            </a:extLst>
          </p:cNvPr>
          <p:cNvPicPr>
            <a:picLocks noChangeAspect="1"/>
          </p:cNvPicPr>
          <p:nvPr/>
        </p:nvPicPr>
        <p:blipFill>
          <a:blip r:embed="rId2"/>
          <a:stretch>
            <a:fillRect/>
          </a:stretch>
        </p:blipFill>
        <p:spPr>
          <a:xfrm>
            <a:off x="4860324" y="869049"/>
            <a:ext cx="2471351" cy="2471351"/>
          </a:xfrm>
          <a:prstGeom prst="rect">
            <a:avLst/>
          </a:prstGeom>
        </p:spPr>
      </p:pic>
    </p:spTree>
    <p:extLst>
      <p:ext uri="{BB962C8B-B14F-4D97-AF65-F5344CB8AC3E}">
        <p14:creationId xmlns:p14="http://schemas.microsoft.com/office/powerpoint/2010/main" val="232034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E99-3DE4-9143-A724-E7AD7EA16800}"/>
              </a:ext>
            </a:extLst>
          </p:cNvPr>
          <p:cNvSpPr>
            <a:spLocks noGrp="1"/>
          </p:cNvSpPr>
          <p:nvPr>
            <p:ph type="title"/>
          </p:nvPr>
        </p:nvSpPr>
        <p:spPr/>
        <p:txBody>
          <a:bodyPr/>
          <a:lstStyle/>
          <a:p>
            <a:r>
              <a:rPr lang="en-US" dirty="0"/>
              <a:t>Changes in allele frequencies</a:t>
            </a:r>
          </a:p>
        </p:txBody>
      </p:sp>
      <p:sp>
        <p:nvSpPr>
          <p:cNvPr id="3" name="Content Placeholder 2">
            <a:extLst>
              <a:ext uri="{FF2B5EF4-FFF2-40B4-BE49-F238E27FC236}">
                <a16:creationId xmlns:a16="http://schemas.microsoft.com/office/drawing/2014/main" id="{12F6CAC9-0271-D349-91D8-14BA0F831484}"/>
              </a:ext>
            </a:extLst>
          </p:cNvPr>
          <p:cNvSpPr>
            <a:spLocks noGrp="1"/>
          </p:cNvSpPr>
          <p:nvPr>
            <p:ph idx="1"/>
          </p:nvPr>
        </p:nvSpPr>
        <p:spPr>
          <a:xfrm>
            <a:off x="838200" y="2178489"/>
            <a:ext cx="10515600" cy="824057"/>
          </a:xfrm>
        </p:spPr>
        <p:txBody>
          <a:bodyPr>
            <a:normAutofit lnSpcReduction="10000"/>
          </a:bodyPr>
          <a:lstStyle/>
          <a:p>
            <a:pPr marL="0" indent="0" algn="ctr">
              <a:buNone/>
            </a:pPr>
            <a:r>
              <a:rPr lang="en-US" dirty="0"/>
              <a:t>The mutation increases quickly in frequency,</a:t>
            </a:r>
          </a:p>
          <a:p>
            <a:pPr marL="0" indent="0" algn="ctr">
              <a:buNone/>
            </a:pPr>
            <a:r>
              <a:rPr lang="en-US" dirty="0"/>
              <a:t>together with the variants in its proximity</a:t>
            </a:r>
          </a:p>
        </p:txBody>
      </p:sp>
      <p:grpSp>
        <p:nvGrpSpPr>
          <p:cNvPr id="18" name="Group 17">
            <a:extLst>
              <a:ext uri="{FF2B5EF4-FFF2-40B4-BE49-F238E27FC236}">
                <a16:creationId xmlns:a16="http://schemas.microsoft.com/office/drawing/2014/main" id="{C334037E-64D9-DC49-BBF7-C3ED4D87D72D}"/>
              </a:ext>
            </a:extLst>
          </p:cNvPr>
          <p:cNvGrpSpPr/>
          <p:nvPr/>
        </p:nvGrpSpPr>
        <p:grpSpPr>
          <a:xfrm>
            <a:off x="3716844" y="3183226"/>
            <a:ext cx="4758311" cy="2624726"/>
            <a:chOff x="1112553" y="3095686"/>
            <a:chExt cx="4758311" cy="2624726"/>
          </a:xfrm>
        </p:grpSpPr>
        <p:sp>
          <p:nvSpPr>
            <p:cNvPr id="4" name="Rectangle 3">
              <a:extLst>
                <a:ext uri="{FF2B5EF4-FFF2-40B4-BE49-F238E27FC236}">
                  <a16:creationId xmlns:a16="http://schemas.microsoft.com/office/drawing/2014/main" id="{18AF1940-D0AF-A54D-9507-C142B4577264}"/>
                </a:ext>
              </a:extLst>
            </p:cNvPr>
            <p:cNvSpPr/>
            <p:nvPr/>
          </p:nvSpPr>
          <p:spPr>
            <a:xfrm>
              <a:off x="1693718" y="3280352"/>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27C3CC-E7D9-8542-9195-DDCE19447D7C}"/>
                </a:ext>
              </a:extLst>
            </p:cNvPr>
            <p:cNvSpPr txBox="1"/>
            <p:nvPr/>
          </p:nvSpPr>
          <p:spPr>
            <a:xfrm rot="16200000">
              <a:off x="372607" y="4171144"/>
              <a:ext cx="1849224" cy="369332"/>
            </a:xfrm>
            <a:prstGeom prst="rect">
              <a:avLst/>
            </a:prstGeom>
            <a:noFill/>
          </p:spPr>
          <p:txBody>
            <a:bodyPr wrap="none" rtlCol="0">
              <a:spAutoFit/>
            </a:bodyPr>
            <a:lstStyle/>
            <a:p>
              <a:r>
                <a:rPr lang="en-US" dirty="0">
                  <a:latin typeface="Avenir Book" panose="02000503020000020003" pitchFamily="2" charset="0"/>
                </a:rPr>
                <a:t>Allele frequency</a:t>
              </a:r>
            </a:p>
          </p:txBody>
        </p:sp>
        <p:sp>
          <p:nvSpPr>
            <p:cNvPr id="6" name="Oval 5">
              <a:extLst>
                <a:ext uri="{FF2B5EF4-FFF2-40B4-BE49-F238E27FC236}">
                  <a16:creationId xmlns:a16="http://schemas.microsoft.com/office/drawing/2014/main" id="{BDFDA355-741D-1847-B54E-81FBC718F077}"/>
                </a:ext>
              </a:extLst>
            </p:cNvPr>
            <p:cNvSpPr>
              <a:spLocks noChangeAspect="1"/>
            </p:cNvSpPr>
            <p:nvPr/>
          </p:nvSpPr>
          <p:spPr>
            <a:xfrm>
              <a:off x="1868373" y="489572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66139FE-92C8-B04D-A669-218344E32E18}"/>
                </a:ext>
              </a:extLst>
            </p:cNvPr>
            <p:cNvSpPr>
              <a:spLocks noChangeAspect="1"/>
            </p:cNvSpPr>
            <p:nvPr/>
          </p:nvSpPr>
          <p:spPr>
            <a:xfrm>
              <a:off x="2334491" y="499363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1416D7-A045-8B47-A001-D9E2280B115C}"/>
                </a:ext>
              </a:extLst>
            </p:cNvPr>
            <p:cNvSpPr>
              <a:spLocks noChangeAspect="1"/>
            </p:cNvSpPr>
            <p:nvPr/>
          </p:nvSpPr>
          <p:spPr>
            <a:xfrm>
              <a:off x="2809010" y="467982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DF0140-1D86-EB4A-88AE-4F6EB7DD5619}"/>
                </a:ext>
              </a:extLst>
            </p:cNvPr>
            <p:cNvSpPr>
              <a:spLocks noChangeAspect="1"/>
            </p:cNvSpPr>
            <p:nvPr/>
          </p:nvSpPr>
          <p:spPr>
            <a:xfrm>
              <a:off x="3283529" y="446577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F910133-00EC-4249-A2F2-33F626A5CA6F}"/>
                </a:ext>
              </a:extLst>
            </p:cNvPr>
            <p:cNvSpPr>
              <a:spLocks noChangeAspect="1"/>
            </p:cNvSpPr>
            <p:nvPr/>
          </p:nvSpPr>
          <p:spPr>
            <a:xfrm>
              <a:off x="3835976" y="4119406"/>
              <a:ext cx="182880" cy="18288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E04476B-0337-3648-A35A-2746ABA79A8B}"/>
                </a:ext>
              </a:extLst>
            </p:cNvPr>
            <p:cNvSpPr>
              <a:spLocks noChangeAspect="1"/>
            </p:cNvSpPr>
            <p:nvPr/>
          </p:nvSpPr>
          <p:spPr>
            <a:xfrm>
              <a:off x="4394316" y="435354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BEF36C-6E8C-A34F-96B9-3C67469EAAF9}"/>
                </a:ext>
              </a:extLst>
            </p:cNvPr>
            <p:cNvSpPr>
              <a:spLocks noChangeAspect="1"/>
            </p:cNvSpPr>
            <p:nvPr/>
          </p:nvSpPr>
          <p:spPr>
            <a:xfrm>
              <a:off x="4671407" y="475301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DABFC9-5799-1248-B5B0-BBEED6B5336D}"/>
                </a:ext>
              </a:extLst>
            </p:cNvPr>
            <p:cNvSpPr>
              <a:spLocks noChangeAspect="1"/>
            </p:cNvSpPr>
            <p:nvPr/>
          </p:nvSpPr>
          <p:spPr>
            <a:xfrm>
              <a:off x="4984349" y="497746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7CC59A8-5294-6C49-84B8-7C1E7F4AC3A1}"/>
                </a:ext>
              </a:extLst>
            </p:cNvPr>
            <p:cNvSpPr>
              <a:spLocks noChangeAspect="1"/>
            </p:cNvSpPr>
            <p:nvPr/>
          </p:nvSpPr>
          <p:spPr>
            <a:xfrm>
              <a:off x="5505103"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DA4775-A8FF-5547-ADEA-EC4F82818549}"/>
                </a:ext>
              </a:extLst>
            </p:cNvPr>
            <p:cNvSpPr txBox="1"/>
            <p:nvPr/>
          </p:nvSpPr>
          <p:spPr>
            <a:xfrm>
              <a:off x="1365800" y="5351080"/>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17" name="TextBox 16">
              <a:extLst>
                <a:ext uri="{FF2B5EF4-FFF2-40B4-BE49-F238E27FC236}">
                  <a16:creationId xmlns:a16="http://schemas.microsoft.com/office/drawing/2014/main" id="{3E68D90A-209B-C14F-86C7-29779C7A6AB6}"/>
                </a:ext>
              </a:extLst>
            </p:cNvPr>
            <p:cNvSpPr txBox="1"/>
            <p:nvPr/>
          </p:nvSpPr>
          <p:spPr>
            <a:xfrm>
              <a:off x="1365800" y="3095686"/>
              <a:ext cx="312906" cy="369332"/>
            </a:xfrm>
            <a:prstGeom prst="rect">
              <a:avLst/>
            </a:prstGeom>
            <a:noFill/>
          </p:spPr>
          <p:txBody>
            <a:bodyPr wrap="none" rtlCol="0">
              <a:spAutoFit/>
            </a:bodyPr>
            <a:lstStyle/>
            <a:p>
              <a:r>
                <a:rPr lang="en-US" dirty="0">
                  <a:latin typeface="Avenir Book" panose="02000503020000020003" pitchFamily="2" charset="0"/>
                </a:rPr>
                <a:t>1</a:t>
              </a:r>
            </a:p>
          </p:txBody>
        </p:sp>
      </p:grpSp>
      <p:sp>
        <p:nvSpPr>
          <p:cNvPr id="19" name="TextBox 18">
            <a:extLst>
              <a:ext uri="{FF2B5EF4-FFF2-40B4-BE49-F238E27FC236}">
                <a16:creationId xmlns:a16="http://schemas.microsoft.com/office/drawing/2014/main" id="{7F5DDCF3-8311-7E42-97E4-37640C9C3B74}"/>
              </a:ext>
            </a:extLst>
          </p:cNvPr>
          <p:cNvSpPr txBox="1"/>
          <p:nvPr/>
        </p:nvSpPr>
        <p:spPr>
          <a:xfrm>
            <a:off x="5244335" y="5623286"/>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spTree>
    <p:extLst>
      <p:ext uri="{BB962C8B-B14F-4D97-AF65-F5344CB8AC3E}">
        <p14:creationId xmlns:p14="http://schemas.microsoft.com/office/powerpoint/2010/main" val="954890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E99-3DE4-9143-A724-E7AD7EA16800}"/>
              </a:ext>
            </a:extLst>
          </p:cNvPr>
          <p:cNvSpPr>
            <a:spLocks noGrp="1"/>
          </p:cNvSpPr>
          <p:nvPr>
            <p:ph type="title"/>
          </p:nvPr>
        </p:nvSpPr>
        <p:spPr/>
        <p:txBody>
          <a:bodyPr/>
          <a:lstStyle/>
          <a:p>
            <a:r>
              <a:rPr lang="en-US" dirty="0"/>
              <a:t>Changes in allele frequencies</a:t>
            </a:r>
          </a:p>
        </p:txBody>
      </p:sp>
      <p:sp>
        <p:nvSpPr>
          <p:cNvPr id="19" name="TextBox 18">
            <a:extLst>
              <a:ext uri="{FF2B5EF4-FFF2-40B4-BE49-F238E27FC236}">
                <a16:creationId xmlns:a16="http://schemas.microsoft.com/office/drawing/2014/main" id="{7F5DDCF3-8311-7E42-97E4-37640C9C3B74}"/>
              </a:ext>
            </a:extLst>
          </p:cNvPr>
          <p:cNvSpPr txBox="1"/>
          <p:nvPr/>
        </p:nvSpPr>
        <p:spPr>
          <a:xfrm>
            <a:off x="5244335" y="5623286"/>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nvGrpSpPr>
          <p:cNvPr id="37" name="Group 36">
            <a:extLst>
              <a:ext uri="{FF2B5EF4-FFF2-40B4-BE49-F238E27FC236}">
                <a16:creationId xmlns:a16="http://schemas.microsoft.com/office/drawing/2014/main" id="{4B0A3B6B-D05C-3F43-8A7A-9E958AE05CC0}"/>
              </a:ext>
            </a:extLst>
          </p:cNvPr>
          <p:cNvGrpSpPr/>
          <p:nvPr/>
        </p:nvGrpSpPr>
        <p:grpSpPr>
          <a:xfrm>
            <a:off x="3717335" y="3190387"/>
            <a:ext cx="4758311" cy="2624726"/>
            <a:chOff x="1112553" y="3095686"/>
            <a:chExt cx="4758311" cy="2624726"/>
          </a:xfrm>
        </p:grpSpPr>
        <p:sp>
          <p:nvSpPr>
            <p:cNvPr id="39" name="Rectangle 38">
              <a:extLst>
                <a:ext uri="{FF2B5EF4-FFF2-40B4-BE49-F238E27FC236}">
                  <a16:creationId xmlns:a16="http://schemas.microsoft.com/office/drawing/2014/main" id="{B3054264-DD37-F04F-8849-E6C243C0AC87}"/>
                </a:ext>
              </a:extLst>
            </p:cNvPr>
            <p:cNvSpPr/>
            <p:nvPr/>
          </p:nvSpPr>
          <p:spPr>
            <a:xfrm>
              <a:off x="1693718" y="3280352"/>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728BFED-D0BD-EC48-AAB5-54F2BA39B563}"/>
                </a:ext>
              </a:extLst>
            </p:cNvPr>
            <p:cNvSpPr txBox="1"/>
            <p:nvPr/>
          </p:nvSpPr>
          <p:spPr>
            <a:xfrm rot="16200000">
              <a:off x="372607" y="4171144"/>
              <a:ext cx="1849224" cy="369332"/>
            </a:xfrm>
            <a:prstGeom prst="rect">
              <a:avLst/>
            </a:prstGeom>
            <a:noFill/>
          </p:spPr>
          <p:txBody>
            <a:bodyPr wrap="none" rtlCol="0">
              <a:spAutoFit/>
            </a:bodyPr>
            <a:lstStyle/>
            <a:p>
              <a:r>
                <a:rPr lang="en-US" dirty="0">
                  <a:latin typeface="Avenir Book" panose="02000503020000020003" pitchFamily="2" charset="0"/>
                </a:rPr>
                <a:t>Allele frequency</a:t>
              </a:r>
            </a:p>
          </p:txBody>
        </p:sp>
        <p:sp>
          <p:nvSpPr>
            <p:cNvPr id="41" name="Oval 40">
              <a:extLst>
                <a:ext uri="{FF2B5EF4-FFF2-40B4-BE49-F238E27FC236}">
                  <a16:creationId xmlns:a16="http://schemas.microsoft.com/office/drawing/2014/main" id="{356B9450-B07B-0043-835E-96103611CB25}"/>
                </a:ext>
              </a:extLst>
            </p:cNvPr>
            <p:cNvSpPr>
              <a:spLocks noChangeAspect="1"/>
            </p:cNvSpPr>
            <p:nvPr/>
          </p:nvSpPr>
          <p:spPr>
            <a:xfrm>
              <a:off x="1868373" y="489572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DFB0E39-5977-8346-8D68-886F78C0B375}"/>
                </a:ext>
              </a:extLst>
            </p:cNvPr>
            <p:cNvSpPr>
              <a:spLocks noChangeAspect="1"/>
            </p:cNvSpPr>
            <p:nvPr/>
          </p:nvSpPr>
          <p:spPr>
            <a:xfrm>
              <a:off x="2306739" y="448700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08A1B4-174C-FD42-BE6D-7FD69A006489}"/>
                </a:ext>
              </a:extLst>
            </p:cNvPr>
            <p:cNvSpPr>
              <a:spLocks noChangeAspect="1"/>
            </p:cNvSpPr>
            <p:nvPr/>
          </p:nvSpPr>
          <p:spPr>
            <a:xfrm>
              <a:off x="2861689" y="405953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5186941-8A23-724F-B738-00BD1F923E2C}"/>
                </a:ext>
              </a:extLst>
            </p:cNvPr>
            <p:cNvSpPr>
              <a:spLocks noChangeAspect="1"/>
            </p:cNvSpPr>
            <p:nvPr/>
          </p:nvSpPr>
          <p:spPr>
            <a:xfrm>
              <a:off x="3317142" y="335213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BC38751-8EFE-A84A-BBCC-E2CF7ECE7626}"/>
                </a:ext>
              </a:extLst>
            </p:cNvPr>
            <p:cNvSpPr>
              <a:spLocks noChangeAspect="1"/>
            </p:cNvSpPr>
            <p:nvPr/>
          </p:nvSpPr>
          <p:spPr>
            <a:xfrm>
              <a:off x="3864600" y="3346656"/>
              <a:ext cx="182880" cy="18288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BBD6482-2221-584B-A4B6-EA0024158ECF}"/>
                </a:ext>
              </a:extLst>
            </p:cNvPr>
            <p:cNvSpPr>
              <a:spLocks noChangeAspect="1"/>
            </p:cNvSpPr>
            <p:nvPr/>
          </p:nvSpPr>
          <p:spPr>
            <a:xfrm>
              <a:off x="4390543" y="334665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D8302DE-D9E2-7C49-8F3F-340FCB8B1459}"/>
                </a:ext>
              </a:extLst>
            </p:cNvPr>
            <p:cNvSpPr>
              <a:spLocks noChangeAspect="1"/>
            </p:cNvSpPr>
            <p:nvPr/>
          </p:nvSpPr>
          <p:spPr>
            <a:xfrm>
              <a:off x="4671407" y="334434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7550985-928D-E247-8184-90E11C95FE9F}"/>
                </a:ext>
              </a:extLst>
            </p:cNvPr>
            <p:cNvSpPr>
              <a:spLocks noChangeAspect="1"/>
            </p:cNvSpPr>
            <p:nvPr/>
          </p:nvSpPr>
          <p:spPr>
            <a:xfrm>
              <a:off x="5026566" y="365528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91CE162-35C2-9F4C-B338-9C7655B3CECB}"/>
                </a:ext>
              </a:extLst>
            </p:cNvPr>
            <p:cNvSpPr>
              <a:spLocks noChangeAspect="1"/>
            </p:cNvSpPr>
            <p:nvPr/>
          </p:nvSpPr>
          <p:spPr>
            <a:xfrm>
              <a:off x="5505103"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1C301DE-BFB3-7E42-8E0A-D39A91A4FC28}"/>
                </a:ext>
              </a:extLst>
            </p:cNvPr>
            <p:cNvSpPr txBox="1"/>
            <p:nvPr/>
          </p:nvSpPr>
          <p:spPr>
            <a:xfrm>
              <a:off x="1365800" y="5351080"/>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51" name="TextBox 50">
              <a:extLst>
                <a:ext uri="{FF2B5EF4-FFF2-40B4-BE49-F238E27FC236}">
                  <a16:creationId xmlns:a16="http://schemas.microsoft.com/office/drawing/2014/main" id="{C3B9525B-1520-1648-B886-4523B2662202}"/>
                </a:ext>
              </a:extLst>
            </p:cNvPr>
            <p:cNvSpPr txBox="1"/>
            <p:nvPr/>
          </p:nvSpPr>
          <p:spPr>
            <a:xfrm>
              <a:off x="1365800" y="3095686"/>
              <a:ext cx="312906" cy="369332"/>
            </a:xfrm>
            <a:prstGeom prst="rect">
              <a:avLst/>
            </a:prstGeom>
            <a:noFill/>
          </p:spPr>
          <p:txBody>
            <a:bodyPr wrap="none" rtlCol="0">
              <a:spAutoFit/>
            </a:bodyPr>
            <a:lstStyle/>
            <a:p>
              <a:r>
                <a:rPr lang="en-US" dirty="0">
                  <a:latin typeface="Avenir Book" panose="02000503020000020003" pitchFamily="2" charset="0"/>
                </a:rPr>
                <a:t>1</a:t>
              </a:r>
            </a:p>
          </p:txBody>
        </p:sp>
      </p:grpSp>
      <p:sp>
        <p:nvSpPr>
          <p:cNvPr id="52" name="TextBox 51">
            <a:extLst>
              <a:ext uri="{FF2B5EF4-FFF2-40B4-BE49-F238E27FC236}">
                <a16:creationId xmlns:a16="http://schemas.microsoft.com/office/drawing/2014/main" id="{22B1B86B-A850-CB49-BAF9-7C1D8E24D73A}"/>
              </a:ext>
            </a:extLst>
          </p:cNvPr>
          <p:cNvSpPr txBox="1"/>
          <p:nvPr/>
        </p:nvSpPr>
        <p:spPr>
          <a:xfrm>
            <a:off x="1191343" y="2189440"/>
            <a:ext cx="10129889" cy="461665"/>
          </a:xfrm>
          <a:prstGeom prst="rect">
            <a:avLst/>
          </a:prstGeom>
          <a:noFill/>
        </p:spPr>
        <p:txBody>
          <a:bodyPr wrap="none" rtlCol="0">
            <a:spAutoFit/>
          </a:bodyPr>
          <a:lstStyle/>
          <a:p>
            <a:r>
              <a:rPr lang="en-US" sz="2400" dirty="0">
                <a:latin typeface="Avenir Book" panose="02000503020000020003" pitchFamily="2" charset="0"/>
              </a:rPr>
              <a:t>The new mutation spreads quickly in the population and reaches fixation.</a:t>
            </a:r>
          </a:p>
        </p:txBody>
      </p:sp>
    </p:spTree>
    <p:extLst>
      <p:ext uri="{BB962C8B-B14F-4D97-AF65-F5344CB8AC3E}">
        <p14:creationId xmlns:p14="http://schemas.microsoft.com/office/powerpoint/2010/main" val="709775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E99-3DE4-9143-A724-E7AD7EA16800}"/>
              </a:ext>
            </a:extLst>
          </p:cNvPr>
          <p:cNvSpPr>
            <a:spLocks noGrp="1"/>
          </p:cNvSpPr>
          <p:nvPr>
            <p:ph type="title"/>
          </p:nvPr>
        </p:nvSpPr>
        <p:spPr/>
        <p:txBody>
          <a:bodyPr/>
          <a:lstStyle/>
          <a:p>
            <a:r>
              <a:rPr lang="en-US" dirty="0"/>
              <a:t>Changes in allele frequencies</a:t>
            </a:r>
          </a:p>
        </p:txBody>
      </p:sp>
      <p:sp>
        <p:nvSpPr>
          <p:cNvPr id="3" name="Content Placeholder 2">
            <a:extLst>
              <a:ext uri="{FF2B5EF4-FFF2-40B4-BE49-F238E27FC236}">
                <a16:creationId xmlns:a16="http://schemas.microsoft.com/office/drawing/2014/main" id="{12F6CAC9-0271-D349-91D8-14BA0F831484}"/>
              </a:ext>
            </a:extLst>
          </p:cNvPr>
          <p:cNvSpPr>
            <a:spLocks noGrp="1"/>
          </p:cNvSpPr>
          <p:nvPr>
            <p:ph idx="1"/>
          </p:nvPr>
        </p:nvSpPr>
        <p:spPr>
          <a:xfrm>
            <a:off x="1404353" y="2214361"/>
            <a:ext cx="4192158" cy="824057"/>
          </a:xfrm>
        </p:spPr>
        <p:txBody>
          <a:bodyPr/>
          <a:lstStyle/>
          <a:p>
            <a:pPr marL="0" indent="0" algn="ctr">
              <a:buNone/>
            </a:pPr>
            <a:r>
              <a:rPr lang="en-US" dirty="0"/>
              <a:t>Warm-adapted</a:t>
            </a:r>
          </a:p>
        </p:txBody>
      </p:sp>
      <p:grpSp>
        <p:nvGrpSpPr>
          <p:cNvPr id="16" name="Group 15">
            <a:extLst>
              <a:ext uri="{FF2B5EF4-FFF2-40B4-BE49-F238E27FC236}">
                <a16:creationId xmlns:a16="http://schemas.microsoft.com/office/drawing/2014/main" id="{C7B18B02-1C61-FA4A-A4BA-092C635A302F}"/>
              </a:ext>
            </a:extLst>
          </p:cNvPr>
          <p:cNvGrpSpPr/>
          <p:nvPr/>
        </p:nvGrpSpPr>
        <p:grpSpPr>
          <a:xfrm>
            <a:off x="838200" y="3178030"/>
            <a:ext cx="4758311" cy="2809392"/>
            <a:chOff x="3716844" y="3183226"/>
            <a:chExt cx="4758311" cy="2809392"/>
          </a:xfrm>
        </p:grpSpPr>
        <p:grpSp>
          <p:nvGrpSpPr>
            <p:cNvPr id="18" name="Group 17">
              <a:extLst>
                <a:ext uri="{FF2B5EF4-FFF2-40B4-BE49-F238E27FC236}">
                  <a16:creationId xmlns:a16="http://schemas.microsoft.com/office/drawing/2014/main" id="{C334037E-64D9-DC49-BBF7-C3ED4D87D72D}"/>
                </a:ext>
              </a:extLst>
            </p:cNvPr>
            <p:cNvGrpSpPr/>
            <p:nvPr/>
          </p:nvGrpSpPr>
          <p:grpSpPr>
            <a:xfrm>
              <a:off x="3716844" y="3183226"/>
              <a:ext cx="4758311" cy="2624726"/>
              <a:chOff x="1112553" y="3095686"/>
              <a:chExt cx="4758311" cy="2624726"/>
            </a:xfrm>
          </p:grpSpPr>
          <p:sp>
            <p:nvSpPr>
              <p:cNvPr id="4" name="Rectangle 3">
                <a:extLst>
                  <a:ext uri="{FF2B5EF4-FFF2-40B4-BE49-F238E27FC236}">
                    <a16:creationId xmlns:a16="http://schemas.microsoft.com/office/drawing/2014/main" id="{18AF1940-D0AF-A54D-9507-C142B4577264}"/>
                  </a:ext>
                </a:extLst>
              </p:cNvPr>
              <p:cNvSpPr/>
              <p:nvPr/>
            </p:nvSpPr>
            <p:spPr>
              <a:xfrm>
                <a:off x="1693718" y="3280352"/>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27C3CC-E7D9-8542-9195-DDCE19447D7C}"/>
                  </a:ext>
                </a:extLst>
              </p:cNvPr>
              <p:cNvSpPr txBox="1"/>
              <p:nvPr/>
            </p:nvSpPr>
            <p:spPr>
              <a:xfrm rot="16200000">
                <a:off x="372607" y="4171144"/>
                <a:ext cx="1849224" cy="369332"/>
              </a:xfrm>
              <a:prstGeom prst="rect">
                <a:avLst/>
              </a:prstGeom>
              <a:noFill/>
            </p:spPr>
            <p:txBody>
              <a:bodyPr wrap="none" rtlCol="0">
                <a:spAutoFit/>
              </a:bodyPr>
              <a:lstStyle/>
              <a:p>
                <a:r>
                  <a:rPr lang="en-US" dirty="0">
                    <a:latin typeface="Avenir Book" panose="02000503020000020003" pitchFamily="2" charset="0"/>
                  </a:rPr>
                  <a:t>Allele frequency</a:t>
                </a:r>
              </a:p>
            </p:txBody>
          </p:sp>
          <p:sp>
            <p:nvSpPr>
              <p:cNvPr id="6" name="Oval 5">
                <a:extLst>
                  <a:ext uri="{FF2B5EF4-FFF2-40B4-BE49-F238E27FC236}">
                    <a16:creationId xmlns:a16="http://schemas.microsoft.com/office/drawing/2014/main" id="{BDFDA355-741D-1847-B54E-81FBC718F077}"/>
                  </a:ext>
                </a:extLst>
              </p:cNvPr>
              <p:cNvSpPr>
                <a:spLocks noChangeAspect="1"/>
              </p:cNvSpPr>
              <p:nvPr/>
            </p:nvSpPr>
            <p:spPr>
              <a:xfrm>
                <a:off x="1868373" y="489572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66139FE-92C8-B04D-A669-218344E32E18}"/>
                  </a:ext>
                </a:extLst>
              </p:cNvPr>
              <p:cNvSpPr>
                <a:spLocks noChangeAspect="1"/>
              </p:cNvSpPr>
              <p:nvPr/>
            </p:nvSpPr>
            <p:spPr>
              <a:xfrm>
                <a:off x="2306739" y="448700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1416D7-A045-8B47-A001-D9E2280B115C}"/>
                  </a:ext>
                </a:extLst>
              </p:cNvPr>
              <p:cNvSpPr>
                <a:spLocks noChangeAspect="1"/>
              </p:cNvSpPr>
              <p:nvPr/>
            </p:nvSpPr>
            <p:spPr>
              <a:xfrm>
                <a:off x="2861689" y="405953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DF0140-1D86-EB4A-88AE-4F6EB7DD5619}"/>
                  </a:ext>
                </a:extLst>
              </p:cNvPr>
              <p:cNvSpPr>
                <a:spLocks noChangeAspect="1"/>
              </p:cNvSpPr>
              <p:nvPr/>
            </p:nvSpPr>
            <p:spPr>
              <a:xfrm>
                <a:off x="3317142" y="335213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F910133-00EC-4249-A2F2-33F626A5CA6F}"/>
                  </a:ext>
                </a:extLst>
              </p:cNvPr>
              <p:cNvSpPr>
                <a:spLocks noChangeAspect="1"/>
              </p:cNvSpPr>
              <p:nvPr/>
            </p:nvSpPr>
            <p:spPr>
              <a:xfrm>
                <a:off x="3864600" y="3346656"/>
                <a:ext cx="182880" cy="18288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E04476B-0337-3648-A35A-2746ABA79A8B}"/>
                  </a:ext>
                </a:extLst>
              </p:cNvPr>
              <p:cNvSpPr>
                <a:spLocks noChangeAspect="1"/>
              </p:cNvSpPr>
              <p:nvPr/>
            </p:nvSpPr>
            <p:spPr>
              <a:xfrm>
                <a:off x="4390543" y="334665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BEF36C-6E8C-A34F-96B9-3C67469EAAF9}"/>
                  </a:ext>
                </a:extLst>
              </p:cNvPr>
              <p:cNvSpPr>
                <a:spLocks noChangeAspect="1"/>
              </p:cNvSpPr>
              <p:nvPr/>
            </p:nvSpPr>
            <p:spPr>
              <a:xfrm>
                <a:off x="4671407" y="334434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DABFC9-5799-1248-B5B0-BBEED6B5336D}"/>
                  </a:ext>
                </a:extLst>
              </p:cNvPr>
              <p:cNvSpPr>
                <a:spLocks noChangeAspect="1"/>
              </p:cNvSpPr>
              <p:nvPr/>
            </p:nvSpPr>
            <p:spPr>
              <a:xfrm>
                <a:off x="5026566" y="365528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7CC59A8-5294-6C49-84B8-7C1E7F4AC3A1}"/>
                  </a:ext>
                </a:extLst>
              </p:cNvPr>
              <p:cNvSpPr>
                <a:spLocks noChangeAspect="1"/>
              </p:cNvSpPr>
              <p:nvPr/>
            </p:nvSpPr>
            <p:spPr>
              <a:xfrm>
                <a:off x="5505103"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DA4775-A8FF-5547-ADEA-EC4F82818549}"/>
                  </a:ext>
                </a:extLst>
              </p:cNvPr>
              <p:cNvSpPr txBox="1"/>
              <p:nvPr/>
            </p:nvSpPr>
            <p:spPr>
              <a:xfrm>
                <a:off x="1365800" y="5351080"/>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17" name="TextBox 16">
                <a:extLst>
                  <a:ext uri="{FF2B5EF4-FFF2-40B4-BE49-F238E27FC236}">
                    <a16:creationId xmlns:a16="http://schemas.microsoft.com/office/drawing/2014/main" id="{3E68D90A-209B-C14F-86C7-29779C7A6AB6}"/>
                  </a:ext>
                </a:extLst>
              </p:cNvPr>
              <p:cNvSpPr txBox="1"/>
              <p:nvPr/>
            </p:nvSpPr>
            <p:spPr>
              <a:xfrm>
                <a:off x="1365800" y="3095686"/>
                <a:ext cx="312906" cy="369332"/>
              </a:xfrm>
              <a:prstGeom prst="rect">
                <a:avLst/>
              </a:prstGeom>
              <a:noFill/>
            </p:spPr>
            <p:txBody>
              <a:bodyPr wrap="none" rtlCol="0">
                <a:spAutoFit/>
              </a:bodyPr>
              <a:lstStyle/>
              <a:p>
                <a:r>
                  <a:rPr lang="en-US" dirty="0">
                    <a:latin typeface="Avenir Book" panose="02000503020000020003" pitchFamily="2" charset="0"/>
                  </a:rPr>
                  <a:t>1</a:t>
                </a:r>
              </a:p>
            </p:txBody>
          </p:sp>
        </p:grpSp>
        <p:sp>
          <p:nvSpPr>
            <p:cNvPr id="19" name="TextBox 18">
              <a:extLst>
                <a:ext uri="{FF2B5EF4-FFF2-40B4-BE49-F238E27FC236}">
                  <a16:creationId xmlns:a16="http://schemas.microsoft.com/office/drawing/2014/main" id="{7F5DDCF3-8311-7E42-97E4-37640C9C3B74}"/>
                </a:ext>
              </a:extLst>
            </p:cNvPr>
            <p:cNvSpPr txBox="1"/>
            <p:nvPr/>
          </p:nvSpPr>
          <p:spPr>
            <a:xfrm>
              <a:off x="5244335" y="5623286"/>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grpSp>
        <p:nvGrpSpPr>
          <p:cNvPr id="20" name="Group 19">
            <a:extLst>
              <a:ext uri="{FF2B5EF4-FFF2-40B4-BE49-F238E27FC236}">
                <a16:creationId xmlns:a16="http://schemas.microsoft.com/office/drawing/2014/main" id="{0C53B372-9A8A-3B47-A57A-A699663336D0}"/>
              </a:ext>
            </a:extLst>
          </p:cNvPr>
          <p:cNvGrpSpPr/>
          <p:nvPr/>
        </p:nvGrpSpPr>
        <p:grpSpPr>
          <a:xfrm>
            <a:off x="6578030" y="3178030"/>
            <a:ext cx="4758311" cy="2809392"/>
            <a:chOff x="3716844" y="3183226"/>
            <a:chExt cx="4758311" cy="2809392"/>
          </a:xfrm>
        </p:grpSpPr>
        <p:grpSp>
          <p:nvGrpSpPr>
            <p:cNvPr id="21" name="Group 20">
              <a:extLst>
                <a:ext uri="{FF2B5EF4-FFF2-40B4-BE49-F238E27FC236}">
                  <a16:creationId xmlns:a16="http://schemas.microsoft.com/office/drawing/2014/main" id="{1D8650C3-2F22-0F4E-8F22-03E1CBE904BB}"/>
                </a:ext>
              </a:extLst>
            </p:cNvPr>
            <p:cNvGrpSpPr/>
            <p:nvPr/>
          </p:nvGrpSpPr>
          <p:grpSpPr>
            <a:xfrm>
              <a:off x="3716844" y="3183226"/>
              <a:ext cx="4758311" cy="2624726"/>
              <a:chOff x="1112553" y="3095686"/>
              <a:chExt cx="4758311" cy="2624726"/>
            </a:xfrm>
          </p:grpSpPr>
          <p:sp>
            <p:nvSpPr>
              <p:cNvPr id="23" name="Rectangle 22">
                <a:extLst>
                  <a:ext uri="{FF2B5EF4-FFF2-40B4-BE49-F238E27FC236}">
                    <a16:creationId xmlns:a16="http://schemas.microsoft.com/office/drawing/2014/main" id="{85D81204-87DF-784B-9F75-42734E7D9EF4}"/>
                  </a:ext>
                </a:extLst>
              </p:cNvPr>
              <p:cNvSpPr/>
              <p:nvPr/>
            </p:nvSpPr>
            <p:spPr>
              <a:xfrm>
                <a:off x="1693718" y="3280352"/>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60E68E9-CE58-084B-B2DD-B96CBE47F7A8}"/>
                  </a:ext>
                </a:extLst>
              </p:cNvPr>
              <p:cNvSpPr txBox="1"/>
              <p:nvPr/>
            </p:nvSpPr>
            <p:spPr>
              <a:xfrm rot="16200000">
                <a:off x="372607" y="4171144"/>
                <a:ext cx="1849224" cy="369332"/>
              </a:xfrm>
              <a:prstGeom prst="rect">
                <a:avLst/>
              </a:prstGeom>
              <a:noFill/>
            </p:spPr>
            <p:txBody>
              <a:bodyPr wrap="none" rtlCol="0">
                <a:spAutoFit/>
              </a:bodyPr>
              <a:lstStyle/>
              <a:p>
                <a:r>
                  <a:rPr lang="en-US" dirty="0">
                    <a:latin typeface="Avenir Book" panose="02000503020000020003" pitchFamily="2" charset="0"/>
                  </a:rPr>
                  <a:t>Allele frequency</a:t>
                </a:r>
              </a:p>
            </p:txBody>
          </p:sp>
          <p:sp>
            <p:nvSpPr>
              <p:cNvPr id="25" name="Oval 24">
                <a:extLst>
                  <a:ext uri="{FF2B5EF4-FFF2-40B4-BE49-F238E27FC236}">
                    <a16:creationId xmlns:a16="http://schemas.microsoft.com/office/drawing/2014/main" id="{9BDC6A74-6E53-C649-9114-813298AD7219}"/>
                  </a:ext>
                </a:extLst>
              </p:cNvPr>
              <p:cNvSpPr>
                <a:spLocks noChangeAspect="1"/>
              </p:cNvSpPr>
              <p:nvPr/>
            </p:nvSpPr>
            <p:spPr>
              <a:xfrm>
                <a:off x="1868373" y="489572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6980663-93BE-B84F-93F5-7854AA21646B}"/>
                  </a:ext>
                </a:extLst>
              </p:cNvPr>
              <p:cNvSpPr>
                <a:spLocks noChangeAspect="1"/>
              </p:cNvSpPr>
              <p:nvPr/>
            </p:nvSpPr>
            <p:spPr>
              <a:xfrm>
                <a:off x="2334491" y="507676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51DEA80-0BBE-BC4A-A330-AE680E88FF6D}"/>
                  </a:ext>
                </a:extLst>
              </p:cNvPr>
              <p:cNvSpPr>
                <a:spLocks noChangeAspect="1"/>
              </p:cNvSpPr>
              <p:nvPr/>
            </p:nvSpPr>
            <p:spPr>
              <a:xfrm>
                <a:off x="2809010" y="516820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D948E29-8AC8-EF48-857E-BCC82CC1BB2B}"/>
                  </a:ext>
                </a:extLst>
              </p:cNvPr>
              <p:cNvSpPr>
                <a:spLocks noChangeAspect="1"/>
              </p:cNvSpPr>
              <p:nvPr/>
            </p:nvSpPr>
            <p:spPr>
              <a:xfrm>
                <a:off x="3283529" y="500610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C357C2C-4D67-784F-BA58-C2A1918F1907}"/>
                  </a:ext>
                </a:extLst>
              </p:cNvPr>
              <p:cNvSpPr>
                <a:spLocks noChangeAspect="1"/>
              </p:cNvSpPr>
              <p:nvPr/>
            </p:nvSpPr>
            <p:spPr>
              <a:xfrm>
                <a:off x="3835976" y="479482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9A67FC6-AB1F-D64E-8518-B595B7D6D08C}"/>
                  </a:ext>
                </a:extLst>
              </p:cNvPr>
              <p:cNvSpPr>
                <a:spLocks noChangeAspect="1"/>
              </p:cNvSpPr>
              <p:nvPr/>
            </p:nvSpPr>
            <p:spPr>
              <a:xfrm>
                <a:off x="4394316"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6C716F0-1243-F648-9120-2FA81D5104B9}"/>
                  </a:ext>
                </a:extLst>
              </p:cNvPr>
              <p:cNvSpPr>
                <a:spLocks noChangeAspect="1"/>
              </p:cNvSpPr>
              <p:nvPr/>
            </p:nvSpPr>
            <p:spPr>
              <a:xfrm>
                <a:off x="4671407" y="5116704"/>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1E457-DE9F-3349-9D50-E1D82EEB1B65}"/>
                  </a:ext>
                </a:extLst>
              </p:cNvPr>
              <p:cNvSpPr>
                <a:spLocks noChangeAspect="1"/>
              </p:cNvSpPr>
              <p:nvPr/>
            </p:nvSpPr>
            <p:spPr>
              <a:xfrm>
                <a:off x="4984349" y="505019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559CA09-2F32-8F43-89D1-C7764F1075EB}"/>
                  </a:ext>
                </a:extLst>
              </p:cNvPr>
              <p:cNvSpPr>
                <a:spLocks noChangeAspect="1"/>
              </p:cNvSpPr>
              <p:nvPr/>
            </p:nvSpPr>
            <p:spPr>
              <a:xfrm>
                <a:off x="5505103"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E91F1F3-DB7F-E140-B736-6ECE26BB8BE3}"/>
                  </a:ext>
                </a:extLst>
              </p:cNvPr>
              <p:cNvSpPr txBox="1"/>
              <p:nvPr/>
            </p:nvSpPr>
            <p:spPr>
              <a:xfrm>
                <a:off x="1365800" y="5351080"/>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35" name="TextBox 34">
                <a:extLst>
                  <a:ext uri="{FF2B5EF4-FFF2-40B4-BE49-F238E27FC236}">
                    <a16:creationId xmlns:a16="http://schemas.microsoft.com/office/drawing/2014/main" id="{391C866C-E1C9-0C47-96EC-898A6F405D93}"/>
                  </a:ext>
                </a:extLst>
              </p:cNvPr>
              <p:cNvSpPr txBox="1"/>
              <p:nvPr/>
            </p:nvSpPr>
            <p:spPr>
              <a:xfrm>
                <a:off x="1365800" y="3095686"/>
                <a:ext cx="312906" cy="369332"/>
              </a:xfrm>
              <a:prstGeom prst="rect">
                <a:avLst/>
              </a:prstGeom>
              <a:noFill/>
            </p:spPr>
            <p:txBody>
              <a:bodyPr wrap="none" rtlCol="0">
                <a:spAutoFit/>
              </a:bodyPr>
              <a:lstStyle/>
              <a:p>
                <a:r>
                  <a:rPr lang="en-US" dirty="0">
                    <a:latin typeface="Avenir Book" panose="02000503020000020003" pitchFamily="2" charset="0"/>
                  </a:rPr>
                  <a:t>1</a:t>
                </a:r>
              </a:p>
            </p:txBody>
          </p:sp>
        </p:grpSp>
        <p:sp>
          <p:nvSpPr>
            <p:cNvPr id="22" name="TextBox 21">
              <a:extLst>
                <a:ext uri="{FF2B5EF4-FFF2-40B4-BE49-F238E27FC236}">
                  <a16:creationId xmlns:a16="http://schemas.microsoft.com/office/drawing/2014/main" id="{203356A1-8900-C149-B079-6B76159E1087}"/>
                </a:ext>
              </a:extLst>
            </p:cNvPr>
            <p:cNvSpPr txBox="1"/>
            <p:nvPr/>
          </p:nvSpPr>
          <p:spPr>
            <a:xfrm>
              <a:off x="5244335" y="5623286"/>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
        <p:nvSpPr>
          <p:cNvPr id="36" name="Content Placeholder 2">
            <a:extLst>
              <a:ext uri="{FF2B5EF4-FFF2-40B4-BE49-F238E27FC236}">
                <a16:creationId xmlns:a16="http://schemas.microsoft.com/office/drawing/2014/main" id="{55C64654-C38E-A045-90D4-4D712A3876B6}"/>
              </a:ext>
            </a:extLst>
          </p:cNvPr>
          <p:cNvSpPr txBox="1">
            <a:spLocks/>
          </p:cNvSpPr>
          <p:nvPr/>
        </p:nvSpPr>
        <p:spPr>
          <a:xfrm>
            <a:off x="7144183" y="2213415"/>
            <a:ext cx="4192157" cy="8240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Cold-adapted</a:t>
            </a:r>
          </a:p>
        </p:txBody>
      </p:sp>
      <p:pic>
        <p:nvPicPr>
          <p:cNvPr id="37" name="Graphic 36" descr="Fish">
            <a:extLst>
              <a:ext uri="{FF2B5EF4-FFF2-40B4-BE49-F238E27FC236}">
                <a16:creationId xmlns:a16="http://schemas.microsoft.com/office/drawing/2014/main" id="{FD0B50DF-63AC-FB40-A294-6268F5C1F3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7730" y="1826397"/>
            <a:ext cx="1116227" cy="1116227"/>
          </a:xfrm>
          <a:prstGeom prst="rect">
            <a:avLst/>
          </a:prstGeom>
        </p:spPr>
      </p:pic>
      <p:pic>
        <p:nvPicPr>
          <p:cNvPr id="38" name="Graphic 37" descr="Fish">
            <a:extLst>
              <a:ext uri="{FF2B5EF4-FFF2-40B4-BE49-F238E27FC236}">
                <a16:creationId xmlns:a16="http://schemas.microsoft.com/office/drawing/2014/main" id="{44F4C41C-0F89-0F48-A11A-CC662FEC8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346" y="1826397"/>
            <a:ext cx="1116227" cy="1116227"/>
          </a:xfrm>
          <a:prstGeom prst="rect">
            <a:avLst/>
          </a:prstGeom>
        </p:spPr>
      </p:pic>
    </p:spTree>
    <p:extLst>
      <p:ext uri="{BB962C8B-B14F-4D97-AF65-F5344CB8AC3E}">
        <p14:creationId xmlns:p14="http://schemas.microsoft.com/office/powerpoint/2010/main" val="35256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57A4A-D4BB-7841-8AD9-9BB38C847925}"/>
              </a:ext>
            </a:extLst>
          </p:cNvPr>
          <p:cNvSpPr>
            <a:spLocks noGrp="1"/>
          </p:cNvSpPr>
          <p:nvPr>
            <p:ph type="title"/>
          </p:nvPr>
        </p:nvSpPr>
        <p:spPr/>
        <p:txBody>
          <a:bodyPr/>
          <a:lstStyle/>
          <a:p>
            <a:r>
              <a:rPr lang="en-US" dirty="0"/>
              <a:t>How do we measure these changes?</a:t>
            </a:r>
            <a:endParaRPr lang="en-US" baseline="-25000" dirty="0"/>
          </a:p>
        </p:txBody>
      </p:sp>
      <p:sp>
        <p:nvSpPr>
          <p:cNvPr id="3" name="Content Placeholder 2">
            <a:extLst>
              <a:ext uri="{FF2B5EF4-FFF2-40B4-BE49-F238E27FC236}">
                <a16:creationId xmlns:a16="http://schemas.microsoft.com/office/drawing/2014/main" id="{F4B637DA-0FBF-B94C-B591-7950BEEC4297}"/>
              </a:ext>
            </a:extLst>
          </p:cNvPr>
          <p:cNvSpPr>
            <a:spLocks noGrp="1"/>
          </p:cNvSpPr>
          <p:nvPr>
            <p:ph idx="1"/>
          </p:nvPr>
        </p:nvSpPr>
        <p:spPr/>
        <p:txBody>
          <a:bodyPr>
            <a:normAutofit/>
          </a:bodyPr>
          <a:lstStyle/>
          <a:p>
            <a:pPr marL="0" indent="0">
              <a:buNone/>
            </a:pPr>
            <a:r>
              <a:rPr lang="en-US" dirty="0"/>
              <a:t>F</a:t>
            </a:r>
            <a:r>
              <a:rPr lang="en-US" baseline="-25000" dirty="0"/>
              <a:t>ST </a:t>
            </a:r>
            <a:r>
              <a:rPr lang="en-US" dirty="0"/>
              <a:t>is a normalized measure of allele frequency differences between populations. </a:t>
            </a:r>
          </a:p>
          <a:p>
            <a:pPr marL="0" indent="0" algn="ctr">
              <a:buNone/>
            </a:pPr>
            <a:r>
              <a:rPr lang="en-US" dirty="0"/>
              <a:t>F</a:t>
            </a:r>
            <a:r>
              <a:rPr lang="en-US" baseline="-25000" dirty="0"/>
              <a:t>ST</a:t>
            </a:r>
            <a:r>
              <a:rPr lang="en-US" dirty="0"/>
              <a:t> = (π</a:t>
            </a:r>
            <a:r>
              <a:rPr lang="en-US" baseline="-25000" dirty="0"/>
              <a:t>T</a:t>
            </a:r>
            <a:r>
              <a:rPr lang="en-US" dirty="0"/>
              <a:t> –π</a:t>
            </a:r>
            <a:r>
              <a:rPr lang="en-US" baseline="-25000" dirty="0"/>
              <a:t>S</a:t>
            </a:r>
            <a:r>
              <a:rPr lang="en-US" dirty="0"/>
              <a:t>)/π</a:t>
            </a:r>
            <a:r>
              <a:rPr lang="en-US" baseline="-25000" dirty="0"/>
              <a:t>T</a:t>
            </a:r>
          </a:p>
          <a:p>
            <a:pPr marL="0" indent="0" algn="ctr">
              <a:buNone/>
            </a:pPr>
            <a:endParaRPr lang="en-US" baseline="-25000" dirty="0"/>
          </a:p>
          <a:p>
            <a:pPr marL="0" indent="0">
              <a:buNone/>
            </a:pPr>
            <a:r>
              <a:rPr lang="en-US" dirty="0"/>
              <a:t>π</a:t>
            </a:r>
            <a:r>
              <a:rPr lang="en-US" baseline="-25000" dirty="0"/>
              <a:t>T </a:t>
            </a:r>
            <a:r>
              <a:rPr lang="en-US" dirty="0"/>
              <a:t>= expected heterozygosity in the total sample</a:t>
            </a:r>
          </a:p>
          <a:p>
            <a:pPr marL="0" indent="0">
              <a:buNone/>
            </a:pPr>
            <a:r>
              <a:rPr lang="en-US" dirty="0"/>
              <a:t>π</a:t>
            </a:r>
            <a:r>
              <a:rPr lang="en-US" baseline="-25000" dirty="0"/>
              <a:t>S </a:t>
            </a:r>
            <a:r>
              <a:rPr lang="en-US" dirty="0"/>
              <a:t>= expected heterozygosity in each population</a:t>
            </a:r>
          </a:p>
          <a:p>
            <a:pPr marL="0" indent="0">
              <a:buNone/>
            </a:pPr>
            <a:endParaRPr lang="en-US" dirty="0"/>
          </a:p>
          <a:p>
            <a:pPr marL="0" indent="0" algn="ctr">
              <a:buNone/>
            </a:pPr>
            <a:r>
              <a:rPr lang="en-US" dirty="0"/>
              <a:t>*Note that there are many ways to estimate F</a:t>
            </a:r>
            <a:r>
              <a:rPr lang="en-US" baseline="-25000" dirty="0"/>
              <a:t>ST</a:t>
            </a:r>
            <a:r>
              <a:rPr lang="en-US" dirty="0"/>
              <a:t>*</a:t>
            </a:r>
          </a:p>
        </p:txBody>
      </p:sp>
    </p:spTree>
    <p:extLst>
      <p:ext uri="{BB962C8B-B14F-4D97-AF65-F5344CB8AC3E}">
        <p14:creationId xmlns:p14="http://schemas.microsoft.com/office/powerpoint/2010/main" val="246135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E99-3DE4-9143-A724-E7AD7EA16800}"/>
              </a:ext>
            </a:extLst>
          </p:cNvPr>
          <p:cNvSpPr>
            <a:spLocks noGrp="1"/>
          </p:cNvSpPr>
          <p:nvPr>
            <p:ph type="title"/>
          </p:nvPr>
        </p:nvSpPr>
        <p:spPr/>
        <p:txBody>
          <a:bodyPr/>
          <a:lstStyle/>
          <a:p>
            <a:r>
              <a:rPr lang="en-US" dirty="0"/>
              <a:t>Genetic differentiation</a:t>
            </a:r>
          </a:p>
        </p:txBody>
      </p:sp>
      <p:sp>
        <p:nvSpPr>
          <p:cNvPr id="3" name="Content Placeholder 2">
            <a:extLst>
              <a:ext uri="{FF2B5EF4-FFF2-40B4-BE49-F238E27FC236}">
                <a16:creationId xmlns:a16="http://schemas.microsoft.com/office/drawing/2014/main" id="{12F6CAC9-0271-D349-91D8-14BA0F831484}"/>
              </a:ext>
            </a:extLst>
          </p:cNvPr>
          <p:cNvSpPr>
            <a:spLocks noGrp="1"/>
          </p:cNvSpPr>
          <p:nvPr>
            <p:ph idx="1"/>
          </p:nvPr>
        </p:nvSpPr>
        <p:spPr>
          <a:xfrm>
            <a:off x="838199" y="1954869"/>
            <a:ext cx="10515600" cy="824057"/>
          </a:xfrm>
        </p:spPr>
        <p:txBody>
          <a:bodyPr/>
          <a:lstStyle/>
          <a:p>
            <a:pPr marL="0" indent="0" algn="ctr">
              <a:buNone/>
            </a:pPr>
            <a:r>
              <a:rPr lang="en-US" dirty="0"/>
              <a:t>Differentiation between cold- and warm-adapted populations</a:t>
            </a:r>
          </a:p>
        </p:txBody>
      </p:sp>
      <p:grpSp>
        <p:nvGrpSpPr>
          <p:cNvPr id="70" name="Group 69">
            <a:extLst>
              <a:ext uri="{FF2B5EF4-FFF2-40B4-BE49-F238E27FC236}">
                <a16:creationId xmlns:a16="http://schemas.microsoft.com/office/drawing/2014/main" id="{0C4EDA6E-E400-2B48-8C9D-0B8299753AC1}"/>
              </a:ext>
            </a:extLst>
          </p:cNvPr>
          <p:cNvGrpSpPr/>
          <p:nvPr/>
        </p:nvGrpSpPr>
        <p:grpSpPr>
          <a:xfrm>
            <a:off x="3716843" y="2918538"/>
            <a:ext cx="4758311" cy="2809392"/>
            <a:chOff x="3716843" y="2918538"/>
            <a:chExt cx="4758311" cy="2809392"/>
          </a:xfrm>
        </p:grpSpPr>
        <p:sp>
          <p:nvSpPr>
            <p:cNvPr id="57" name="Rectangle 56">
              <a:extLst>
                <a:ext uri="{FF2B5EF4-FFF2-40B4-BE49-F238E27FC236}">
                  <a16:creationId xmlns:a16="http://schemas.microsoft.com/office/drawing/2014/main" id="{3670818F-371C-4F4A-80A7-F21E50CEFF39}"/>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F26ED02-334A-A64E-B06E-9850FBBA4F6A}"/>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59" name="Oval 58">
              <a:extLst>
                <a:ext uri="{FF2B5EF4-FFF2-40B4-BE49-F238E27FC236}">
                  <a16:creationId xmlns:a16="http://schemas.microsoft.com/office/drawing/2014/main" id="{0325B11A-FC80-F143-B819-869A3DC26194}"/>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238AADB-F7F8-3242-8D45-4411C16245D7}"/>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B0C52D8-C6DD-A141-8C28-206B34F35B3E}"/>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51DF71D-CD36-3348-AEB3-E90F351D0FE5}"/>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94DE441-58B0-AC48-92A5-E2EE3E3257DB}"/>
                </a:ext>
              </a:extLst>
            </p:cNvPr>
            <p:cNvSpPr>
              <a:spLocks noChangeAspect="1"/>
            </p:cNvSpPr>
            <p:nvPr/>
          </p:nvSpPr>
          <p:spPr>
            <a:xfrm>
              <a:off x="6468890"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CD55BB5-24C7-E84F-875D-CB8145C76722}"/>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AF0AF7B-BA42-BA42-9E42-94BA5B895FBD}"/>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9930014-1531-E742-813A-519863B05AA7}"/>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3E13467-4192-434D-A255-17BA02DF0207}"/>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3D9C59D2-76D7-2D49-891C-395541596681}"/>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69" name="TextBox 68">
              <a:extLst>
                <a:ext uri="{FF2B5EF4-FFF2-40B4-BE49-F238E27FC236}">
                  <a16:creationId xmlns:a16="http://schemas.microsoft.com/office/drawing/2014/main" id="{D4D8AE26-B5F1-7549-8817-1910E62CA97B}"/>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56" name="TextBox 55">
              <a:extLst>
                <a:ext uri="{FF2B5EF4-FFF2-40B4-BE49-F238E27FC236}">
                  <a16:creationId xmlns:a16="http://schemas.microsoft.com/office/drawing/2014/main" id="{08A87F86-729D-BA41-86F9-4F0227FCC057}"/>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Tree>
    <p:extLst>
      <p:ext uri="{BB962C8B-B14F-4D97-AF65-F5344CB8AC3E}">
        <p14:creationId xmlns:p14="http://schemas.microsoft.com/office/powerpoint/2010/main" val="1422201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E99-3DE4-9143-A724-E7AD7EA16800}"/>
              </a:ext>
            </a:extLst>
          </p:cNvPr>
          <p:cNvSpPr>
            <a:spLocks noGrp="1"/>
          </p:cNvSpPr>
          <p:nvPr>
            <p:ph type="title"/>
          </p:nvPr>
        </p:nvSpPr>
        <p:spPr/>
        <p:txBody>
          <a:bodyPr/>
          <a:lstStyle/>
          <a:p>
            <a:r>
              <a:rPr lang="en-US" dirty="0"/>
              <a:t>Genetic differentiation</a:t>
            </a:r>
          </a:p>
        </p:txBody>
      </p:sp>
      <p:sp>
        <p:nvSpPr>
          <p:cNvPr id="3" name="Content Placeholder 2">
            <a:extLst>
              <a:ext uri="{FF2B5EF4-FFF2-40B4-BE49-F238E27FC236}">
                <a16:creationId xmlns:a16="http://schemas.microsoft.com/office/drawing/2014/main" id="{12F6CAC9-0271-D349-91D8-14BA0F831484}"/>
              </a:ext>
            </a:extLst>
          </p:cNvPr>
          <p:cNvSpPr>
            <a:spLocks noGrp="1"/>
          </p:cNvSpPr>
          <p:nvPr>
            <p:ph idx="1"/>
          </p:nvPr>
        </p:nvSpPr>
        <p:spPr>
          <a:xfrm>
            <a:off x="838199" y="1954869"/>
            <a:ext cx="10515600" cy="824057"/>
          </a:xfrm>
        </p:spPr>
        <p:txBody>
          <a:bodyPr/>
          <a:lstStyle/>
          <a:p>
            <a:pPr marL="0" indent="0" algn="ctr">
              <a:buNone/>
            </a:pPr>
            <a:r>
              <a:rPr lang="en-US" dirty="0"/>
              <a:t>Differentiation between cold- and warm-adapted populations</a:t>
            </a:r>
          </a:p>
        </p:txBody>
      </p:sp>
      <p:sp>
        <p:nvSpPr>
          <p:cNvPr id="18" name="Rectangle 17">
            <a:extLst>
              <a:ext uri="{FF2B5EF4-FFF2-40B4-BE49-F238E27FC236}">
                <a16:creationId xmlns:a16="http://schemas.microsoft.com/office/drawing/2014/main" id="{8A4EA88D-155E-F14F-9500-57D30C9DE90C}"/>
              </a:ext>
            </a:extLst>
          </p:cNvPr>
          <p:cNvSpPr/>
          <p:nvPr/>
        </p:nvSpPr>
        <p:spPr>
          <a:xfrm>
            <a:off x="5465979" y="3103204"/>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A5F239-08C8-774B-A0B2-AA7BBAEF8CF0}"/>
              </a:ext>
            </a:extLst>
          </p:cNvPr>
          <p:cNvSpPr txBox="1"/>
          <p:nvPr/>
        </p:nvSpPr>
        <p:spPr>
          <a:xfrm>
            <a:off x="6211138" y="2549206"/>
            <a:ext cx="1050288"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r>
              <a:rPr lang="en-US" dirty="0">
                <a:latin typeface="Avenir Book" panose="02000503020000020003" pitchFamily="2" charset="0"/>
              </a:rPr>
              <a:t> peak</a:t>
            </a:r>
          </a:p>
        </p:txBody>
      </p:sp>
      <p:cxnSp>
        <p:nvCxnSpPr>
          <p:cNvPr id="22" name="Straight Arrow Connector 21">
            <a:extLst>
              <a:ext uri="{FF2B5EF4-FFF2-40B4-BE49-F238E27FC236}">
                <a16:creationId xmlns:a16="http://schemas.microsoft.com/office/drawing/2014/main" id="{1B34E9E4-ED42-4741-8937-3220D9F00E53}"/>
              </a:ext>
            </a:extLst>
          </p:cNvPr>
          <p:cNvCxnSpPr/>
          <p:nvPr/>
        </p:nvCxnSpPr>
        <p:spPr>
          <a:xfrm>
            <a:off x="5465979" y="2930402"/>
            <a:ext cx="2479416" cy="0"/>
          </a:xfrm>
          <a:prstGeom prst="straightConnector1">
            <a:avLst/>
          </a:prstGeom>
          <a:ln w="38100">
            <a:headEnd type="triangle"/>
            <a:tailEnd type="triangle"/>
          </a:ln>
        </p:spPr>
        <p:style>
          <a:lnRef idx="3">
            <a:schemeClr val="accent5"/>
          </a:lnRef>
          <a:fillRef idx="0">
            <a:schemeClr val="accent5"/>
          </a:fillRef>
          <a:effectRef idx="2">
            <a:schemeClr val="accent5"/>
          </a:effectRef>
          <a:fontRef idx="minor">
            <a:schemeClr val="tx1"/>
          </a:fontRef>
        </p:style>
      </p:cxnSp>
      <p:grpSp>
        <p:nvGrpSpPr>
          <p:cNvPr id="24" name="Group 23">
            <a:extLst>
              <a:ext uri="{FF2B5EF4-FFF2-40B4-BE49-F238E27FC236}">
                <a16:creationId xmlns:a16="http://schemas.microsoft.com/office/drawing/2014/main" id="{EAED5F41-3E9E-C14E-8784-4E95846D0E97}"/>
              </a:ext>
            </a:extLst>
          </p:cNvPr>
          <p:cNvGrpSpPr/>
          <p:nvPr/>
        </p:nvGrpSpPr>
        <p:grpSpPr>
          <a:xfrm>
            <a:off x="3716843" y="2918538"/>
            <a:ext cx="4758311" cy="2809392"/>
            <a:chOff x="3716843" y="2918538"/>
            <a:chExt cx="4758311" cy="2809392"/>
          </a:xfrm>
        </p:grpSpPr>
        <p:sp>
          <p:nvSpPr>
            <p:cNvPr id="25" name="Rectangle 24">
              <a:extLst>
                <a:ext uri="{FF2B5EF4-FFF2-40B4-BE49-F238E27FC236}">
                  <a16:creationId xmlns:a16="http://schemas.microsoft.com/office/drawing/2014/main" id="{F37E4E07-C14C-2F4F-B91E-28D83619A987}"/>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AF17AF3-CA83-BC48-BC6C-EFD84C95C032}"/>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27" name="Oval 26">
              <a:extLst>
                <a:ext uri="{FF2B5EF4-FFF2-40B4-BE49-F238E27FC236}">
                  <a16:creationId xmlns:a16="http://schemas.microsoft.com/office/drawing/2014/main" id="{A3DFC7E1-8191-374D-872B-8552DF20B2A4}"/>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6EEAFB8-E1A4-1F41-97A9-3BC519EE5BBA}"/>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5E905A3-B9DD-C040-AC4E-A5F5FA9D2908}"/>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F4459B2-1BA9-5843-9345-C5340CA2ED8E}"/>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7CE3379-BA95-6F48-B9FF-984944096B69}"/>
                </a:ext>
              </a:extLst>
            </p:cNvPr>
            <p:cNvSpPr>
              <a:spLocks noChangeAspect="1"/>
            </p:cNvSpPr>
            <p:nvPr/>
          </p:nvSpPr>
          <p:spPr>
            <a:xfrm>
              <a:off x="6468890"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3DB5C5-F225-AB4F-8296-DED9D059EA70}"/>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22340F1-E7A7-D444-A47F-0489EE1FE85B}"/>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11C80BA-7D97-1B46-BB2D-0DF20162CC81}"/>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00F64DE-E799-D646-8DF9-AC3255B0E47A}"/>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179B24A-3EB6-354C-B3D5-59A34EC92620}"/>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38" name="TextBox 37">
              <a:extLst>
                <a:ext uri="{FF2B5EF4-FFF2-40B4-BE49-F238E27FC236}">
                  <a16:creationId xmlns:a16="http://schemas.microsoft.com/office/drawing/2014/main" id="{B50EFC90-171F-4E49-9F23-09150A427B67}"/>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39" name="TextBox 38">
              <a:extLst>
                <a:ext uri="{FF2B5EF4-FFF2-40B4-BE49-F238E27FC236}">
                  <a16:creationId xmlns:a16="http://schemas.microsoft.com/office/drawing/2014/main" id="{574B0CE4-8D1F-6F4C-95EE-9D3B44D9D0D7}"/>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DFCD2331-653B-FF45-8D3D-C9E599F14A03}"/>
                  </a:ext>
                </a:extLst>
              </p14:cNvPr>
              <p14:cNvContentPartPr/>
              <p14:nvPr/>
            </p14:nvContentPartPr>
            <p14:xfrm>
              <a:off x="1012894" y="3219490"/>
              <a:ext cx="10244520" cy="1831320"/>
            </p14:xfrm>
          </p:contentPart>
        </mc:Choice>
        <mc:Fallback xmlns="">
          <p:pic>
            <p:nvPicPr>
              <p:cNvPr id="42" name="Ink 41">
                <a:extLst>
                  <a:ext uri="{FF2B5EF4-FFF2-40B4-BE49-F238E27FC236}">
                    <a16:creationId xmlns:a16="http://schemas.microsoft.com/office/drawing/2014/main" id="{DFCD2331-653B-FF45-8D3D-C9E599F14A03}"/>
                  </a:ext>
                </a:extLst>
              </p:cNvPr>
              <p:cNvPicPr/>
              <p:nvPr/>
            </p:nvPicPr>
            <p:blipFill>
              <a:blip r:embed="rId3"/>
              <a:stretch>
                <a:fillRect/>
              </a:stretch>
            </p:blipFill>
            <p:spPr>
              <a:xfrm>
                <a:off x="1003894" y="3210490"/>
                <a:ext cx="10262160" cy="1848960"/>
              </a:xfrm>
              <a:prstGeom prst="rect">
                <a:avLst/>
              </a:prstGeom>
            </p:spPr>
          </p:pic>
        </mc:Fallback>
      </mc:AlternateContent>
    </p:spTree>
    <p:extLst>
      <p:ext uri="{BB962C8B-B14F-4D97-AF65-F5344CB8AC3E}">
        <p14:creationId xmlns:p14="http://schemas.microsoft.com/office/powerpoint/2010/main" val="288567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5713-222F-1F47-B58F-DDB8926852C3}"/>
              </a:ext>
            </a:extLst>
          </p:cNvPr>
          <p:cNvSpPr>
            <a:spLocks noGrp="1"/>
          </p:cNvSpPr>
          <p:nvPr>
            <p:ph type="title"/>
          </p:nvPr>
        </p:nvSpPr>
        <p:spPr/>
        <p:txBody>
          <a:bodyPr/>
          <a:lstStyle/>
          <a:p>
            <a:r>
              <a:rPr lang="en-US" dirty="0"/>
              <a:t>Reduction in diversity</a:t>
            </a:r>
          </a:p>
        </p:txBody>
      </p:sp>
      <p:sp>
        <p:nvSpPr>
          <p:cNvPr id="25" name="Rectangle 24">
            <a:extLst>
              <a:ext uri="{FF2B5EF4-FFF2-40B4-BE49-F238E27FC236}">
                <a16:creationId xmlns:a16="http://schemas.microsoft.com/office/drawing/2014/main" id="{DAF0A0C5-96CA-A74E-A8E1-26B2512C972C}"/>
              </a:ext>
            </a:extLst>
          </p:cNvPr>
          <p:cNvSpPr/>
          <p:nvPr/>
        </p:nvSpPr>
        <p:spPr>
          <a:xfrm>
            <a:off x="5465979" y="3103204"/>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F489D5A5-1591-574C-9CE6-13D8AECB6F8D}"/>
              </a:ext>
            </a:extLst>
          </p:cNvPr>
          <p:cNvGrpSpPr/>
          <p:nvPr/>
        </p:nvGrpSpPr>
        <p:grpSpPr>
          <a:xfrm>
            <a:off x="3717327" y="2880540"/>
            <a:ext cx="4758311" cy="2847389"/>
            <a:chOff x="3507260" y="2756973"/>
            <a:chExt cx="4758311" cy="2847389"/>
          </a:xfrm>
        </p:grpSpPr>
        <p:grpSp>
          <p:nvGrpSpPr>
            <p:cNvPr id="42" name="Group 41">
              <a:extLst>
                <a:ext uri="{FF2B5EF4-FFF2-40B4-BE49-F238E27FC236}">
                  <a16:creationId xmlns:a16="http://schemas.microsoft.com/office/drawing/2014/main" id="{F94BE584-9005-624C-BCF3-2C75B9CA51DC}"/>
                </a:ext>
              </a:extLst>
            </p:cNvPr>
            <p:cNvGrpSpPr/>
            <p:nvPr/>
          </p:nvGrpSpPr>
          <p:grpSpPr>
            <a:xfrm>
              <a:off x="3507260" y="2794970"/>
              <a:ext cx="4758311" cy="2809392"/>
              <a:chOff x="3716844" y="3183226"/>
              <a:chExt cx="4758311" cy="2809392"/>
            </a:xfrm>
          </p:grpSpPr>
          <p:grpSp>
            <p:nvGrpSpPr>
              <p:cNvPr id="47" name="Group 46">
                <a:extLst>
                  <a:ext uri="{FF2B5EF4-FFF2-40B4-BE49-F238E27FC236}">
                    <a16:creationId xmlns:a16="http://schemas.microsoft.com/office/drawing/2014/main" id="{A65AD70B-3421-154A-8036-673EF48C6309}"/>
                  </a:ext>
                </a:extLst>
              </p:cNvPr>
              <p:cNvGrpSpPr/>
              <p:nvPr/>
            </p:nvGrpSpPr>
            <p:grpSpPr>
              <a:xfrm>
                <a:off x="3716844" y="3183226"/>
                <a:ext cx="4758311" cy="2624726"/>
                <a:chOff x="1112553" y="3095686"/>
                <a:chExt cx="4758311" cy="2624726"/>
              </a:xfrm>
            </p:grpSpPr>
            <p:sp>
              <p:nvSpPr>
                <p:cNvPr id="49" name="Rectangle 48">
                  <a:extLst>
                    <a:ext uri="{FF2B5EF4-FFF2-40B4-BE49-F238E27FC236}">
                      <a16:creationId xmlns:a16="http://schemas.microsoft.com/office/drawing/2014/main" id="{6B2D636E-4E40-714D-B3D8-A9DA2A935C2E}"/>
                    </a:ext>
                  </a:extLst>
                </p:cNvPr>
                <p:cNvSpPr/>
                <p:nvPr/>
              </p:nvSpPr>
              <p:spPr>
                <a:xfrm>
                  <a:off x="1693718" y="3280352"/>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0F31D10-CBFB-4F43-841E-7E65964F7AEC}"/>
                    </a:ext>
                  </a:extLst>
                </p:cNvPr>
                <p:cNvSpPr txBox="1"/>
                <p:nvPr/>
              </p:nvSpPr>
              <p:spPr>
                <a:xfrm rot="16200000">
                  <a:off x="372607" y="4171144"/>
                  <a:ext cx="1849224" cy="369332"/>
                </a:xfrm>
                <a:prstGeom prst="rect">
                  <a:avLst/>
                </a:prstGeom>
                <a:noFill/>
              </p:spPr>
              <p:txBody>
                <a:bodyPr wrap="none" rtlCol="0">
                  <a:spAutoFit/>
                </a:bodyPr>
                <a:lstStyle/>
                <a:p>
                  <a:r>
                    <a:rPr lang="en-US" dirty="0">
                      <a:latin typeface="Avenir Book" panose="02000503020000020003" pitchFamily="2" charset="0"/>
                    </a:rPr>
                    <a:t>Allele frequency</a:t>
                  </a:r>
                </a:p>
              </p:txBody>
            </p:sp>
            <p:sp>
              <p:nvSpPr>
                <p:cNvPr id="51" name="Oval 50">
                  <a:extLst>
                    <a:ext uri="{FF2B5EF4-FFF2-40B4-BE49-F238E27FC236}">
                      <a16:creationId xmlns:a16="http://schemas.microsoft.com/office/drawing/2014/main" id="{63BB1E9A-537E-3F42-8DF8-E203864FEC33}"/>
                    </a:ext>
                  </a:extLst>
                </p:cNvPr>
                <p:cNvSpPr>
                  <a:spLocks noChangeAspect="1"/>
                </p:cNvSpPr>
                <p:nvPr/>
              </p:nvSpPr>
              <p:spPr>
                <a:xfrm>
                  <a:off x="1868373" y="489572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D2960EE-753A-1B47-9440-69731B71A9A0}"/>
                    </a:ext>
                  </a:extLst>
                </p:cNvPr>
                <p:cNvSpPr>
                  <a:spLocks noChangeAspect="1"/>
                </p:cNvSpPr>
                <p:nvPr/>
              </p:nvSpPr>
              <p:spPr>
                <a:xfrm>
                  <a:off x="2306739" y="448700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3DAF409-4C88-DF48-A8F9-C6BFF79BCE6B}"/>
                    </a:ext>
                  </a:extLst>
                </p:cNvPr>
                <p:cNvSpPr>
                  <a:spLocks noChangeAspect="1"/>
                </p:cNvSpPr>
                <p:nvPr/>
              </p:nvSpPr>
              <p:spPr>
                <a:xfrm>
                  <a:off x="2861689" y="405953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F717317-C671-B24C-A71B-0C35AECE6A82}"/>
                    </a:ext>
                  </a:extLst>
                </p:cNvPr>
                <p:cNvSpPr>
                  <a:spLocks noChangeAspect="1"/>
                </p:cNvSpPr>
                <p:nvPr/>
              </p:nvSpPr>
              <p:spPr>
                <a:xfrm>
                  <a:off x="3317142" y="335213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E6AD8D8-DCE3-7449-9202-3ECF0392D528}"/>
                    </a:ext>
                  </a:extLst>
                </p:cNvPr>
                <p:cNvSpPr>
                  <a:spLocks noChangeAspect="1"/>
                </p:cNvSpPr>
                <p:nvPr/>
              </p:nvSpPr>
              <p:spPr>
                <a:xfrm>
                  <a:off x="3864600" y="3346656"/>
                  <a:ext cx="182880" cy="18288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83F65C9-FC69-F348-BE9A-2452EFE92628}"/>
                    </a:ext>
                  </a:extLst>
                </p:cNvPr>
                <p:cNvSpPr>
                  <a:spLocks noChangeAspect="1"/>
                </p:cNvSpPr>
                <p:nvPr/>
              </p:nvSpPr>
              <p:spPr>
                <a:xfrm>
                  <a:off x="4390543" y="334665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3B2217E-841E-AD48-9B2A-3FD21B2C97F4}"/>
                    </a:ext>
                  </a:extLst>
                </p:cNvPr>
                <p:cNvSpPr>
                  <a:spLocks noChangeAspect="1"/>
                </p:cNvSpPr>
                <p:nvPr/>
              </p:nvSpPr>
              <p:spPr>
                <a:xfrm>
                  <a:off x="4671407" y="3344343"/>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02C8A42-D0D2-E747-8D1D-D6163A647EA3}"/>
                    </a:ext>
                  </a:extLst>
                </p:cNvPr>
                <p:cNvSpPr>
                  <a:spLocks noChangeAspect="1"/>
                </p:cNvSpPr>
                <p:nvPr/>
              </p:nvSpPr>
              <p:spPr>
                <a:xfrm>
                  <a:off x="5026566" y="365528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E2D8485-F402-BA41-AF92-B2345B6B8FBE}"/>
                    </a:ext>
                  </a:extLst>
                </p:cNvPr>
                <p:cNvSpPr>
                  <a:spLocks noChangeAspect="1"/>
                </p:cNvSpPr>
                <p:nvPr/>
              </p:nvSpPr>
              <p:spPr>
                <a:xfrm>
                  <a:off x="5505103"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0BEE2FC-EEAF-724D-8A54-EECF4DF1055B}"/>
                    </a:ext>
                  </a:extLst>
                </p:cNvPr>
                <p:cNvSpPr txBox="1"/>
                <p:nvPr/>
              </p:nvSpPr>
              <p:spPr>
                <a:xfrm>
                  <a:off x="1365800" y="5351080"/>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61" name="TextBox 60">
                  <a:extLst>
                    <a:ext uri="{FF2B5EF4-FFF2-40B4-BE49-F238E27FC236}">
                      <a16:creationId xmlns:a16="http://schemas.microsoft.com/office/drawing/2014/main" id="{9E0C02A7-F7C3-954B-BE1F-E981BE35E3C2}"/>
                    </a:ext>
                  </a:extLst>
                </p:cNvPr>
                <p:cNvSpPr txBox="1"/>
                <p:nvPr/>
              </p:nvSpPr>
              <p:spPr>
                <a:xfrm>
                  <a:off x="1365800" y="3095686"/>
                  <a:ext cx="312906" cy="369332"/>
                </a:xfrm>
                <a:prstGeom prst="rect">
                  <a:avLst/>
                </a:prstGeom>
                <a:noFill/>
              </p:spPr>
              <p:txBody>
                <a:bodyPr wrap="none" rtlCol="0">
                  <a:spAutoFit/>
                </a:bodyPr>
                <a:lstStyle/>
                <a:p>
                  <a:r>
                    <a:rPr lang="en-US" dirty="0">
                      <a:latin typeface="Avenir Book" panose="02000503020000020003" pitchFamily="2" charset="0"/>
                    </a:rPr>
                    <a:t>1</a:t>
                  </a:r>
                </a:p>
              </p:txBody>
            </p:sp>
          </p:grpSp>
          <p:sp>
            <p:nvSpPr>
              <p:cNvPr id="48" name="TextBox 47">
                <a:extLst>
                  <a:ext uri="{FF2B5EF4-FFF2-40B4-BE49-F238E27FC236}">
                    <a16:creationId xmlns:a16="http://schemas.microsoft.com/office/drawing/2014/main" id="{76BFE9B7-EF4D-F549-89EA-0C65A8866219}"/>
                  </a:ext>
                </a:extLst>
              </p:cNvPr>
              <p:cNvSpPr txBox="1"/>
              <p:nvPr/>
            </p:nvSpPr>
            <p:spPr>
              <a:xfrm>
                <a:off x="5244335" y="5623286"/>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
          <p:nvSpPr>
            <p:cNvPr id="43" name="TextBox 42">
              <a:extLst>
                <a:ext uri="{FF2B5EF4-FFF2-40B4-BE49-F238E27FC236}">
                  <a16:creationId xmlns:a16="http://schemas.microsoft.com/office/drawing/2014/main" id="{70B6E831-7910-2F4F-97C5-811D0F086BE8}"/>
                </a:ext>
              </a:extLst>
            </p:cNvPr>
            <p:cNvSpPr txBox="1"/>
            <p:nvPr/>
          </p:nvSpPr>
          <p:spPr>
            <a:xfrm>
              <a:off x="5597889" y="2765211"/>
              <a:ext cx="431528" cy="707886"/>
            </a:xfrm>
            <a:prstGeom prst="rect">
              <a:avLst/>
            </a:prstGeom>
            <a:noFill/>
          </p:spPr>
          <p:txBody>
            <a:bodyPr wrap="none" rtlCol="0">
              <a:spAutoFit/>
            </a:bodyPr>
            <a:lstStyle/>
            <a:p>
              <a:r>
                <a:rPr lang="en-US" sz="4000" dirty="0">
                  <a:solidFill>
                    <a:srgbClr val="FF0000"/>
                  </a:solidFill>
                  <a:latin typeface="Avenir Book" panose="02000503020000020003" pitchFamily="2" charset="0"/>
                </a:rPr>
                <a:t>x</a:t>
              </a:r>
            </a:p>
          </p:txBody>
        </p:sp>
        <p:sp>
          <p:nvSpPr>
            <p:cNvPr id="44" name="TextBox 43">
              <a:extLst>
                <a:ext uri="{FF2B5EF4-FFF2-40B4-BE49-F238E27FC236}">
                  <a16:creationId xmlns:a16="http://schemas.microsoft.com/office/drawing/2014/main" id="{D8D85FD5-1131-1F4D-94DB-7A60F8B103C8}"/>
                </a:ext>
              </a:extLst>
            </p:cNvPr>
            <p:cNvSpPr txBox="1"/>
            <p:nvPr/>
          </p:nvSpPr>
          <p:spPr>
            <a:xfrm>
              <a:off x="6133349" y="2756973"/>
              <a:ext cx="431528" cy="707886"/>
            </a:xfrm>
            <a:prstGeom prst="rect">
              <a:avLst/>
            </a:prstGeom>
            <a:noFill/>
          </p:spPr>
          <p:txBody>
            <a:bodyPr wrap="none" rtlCol="0">
              <a:spAutoFit/>
            </a:bodyPr>
            <a:lstStyle/>
            <a:p>
              <a:r>
                <a:rPr lang="en-US" sz="4000" dirty="0">
                  <a:solidFill>
                    <a:srgbClr val="FF0000"/>
                  </a:solidFill>
                  <a:latin typeface="Avenir Book" panose="02000503020000020003" pitchFamily="2" charset="0"/>
                </a:rPr>
                <a:t>x</a:t>
              </a:r>
            </a:p>
          </p:txBody>
        </p:sp>
        <p:sp>
          <p:nvSpPr>
            <p:cNvPr id="45" name="TextBox 44">
              <a:extLst>
                <a:ext uri="{FF2B5EF4-FFF2-40B4-BE49-F238E27FC236}">
                  <a16:creationId xmlns:a16="http://schemas.microsoft.com/office/drawing/2014/main" id="{8E889C95-C660-2046-958C-4F5EA4940FB0}"/>
                </a:ext>
              </a:extLst>
            </p:cNvPr>
            <p:cNvSpPr txBox="1"/>
            <p:nvPr/>
          </p:nvSpPr>
          <p:spPr>
            <a:xfrm>
              <a:off x="6668809" y="2761092"/>
              <a:ext cx="431528" cy="707886"/>
            </a:xfrm>
            <a:prstGeom prst="rect">
              <a:avLst/>
            </a:prstGeom>
            <a:noFill/>
          </p:spPr>
          <p:txBody>
            <a:bodyPr wrap="none" rtlCol="0">
              <a:spAutoFit/>
            </a:bodyPr>
            <a:lstStyle/>
            <a:p>
              <a:r>
                <a:rPr lang="en-US" sz="4000" dirty="0">
                  <a:solidFill>
                    <a:srgbClr val="FF0000"/>
                  </a:solidFill>
                  <a:latin typeface="Avenir Book" panose="02000503020000020003" pitchFamily="2" charset="0"/>
                </a:rPr>
                <a:t>x</a:t>
              </a:r>
            </a:p>
          </p:txBody>
        </p:sp>
        <p:sp>
          <p:nvSpPr>
            <p:cNvPr id="46" name="TextBox 45">
              <a:extLst>
                <a:ext uri="{FF2B5EF4-FFF2-40B4-BE49-F238E27FC236}">
                  <a16:creationId xmlns:a16="http://schemas.microsoft.com/office/drawing/2014/main" id="{AE805A47-E4B2-4247-86DC-8DC58D2EA34B}"/>
                </a:ext>
              </a:extLst>
            </p:cNvPr>
            <p:cNvSpPr txBox="1"/>
            <p:nvPr/>
          </p:nvSpPr>
          <p:spPr>
            <a:xfrm>
              <a:off x="6968130" y="2765211"/>
              <a:ext cx="431528" cy="707886"/>
            </a:xfrm>
            <a:prstGeom prst="rect">
              <a:avLst/>
            </a:prstGeom>
            <a:noFill/>
          </p:spPr>
          <p:txBody>
            <a:bodyPr wrap="none" rtlCol="0">
              <a:spAutoFit/>
            </a:bodyPr>
            <a:lstStyle/>
            <a:p>
              <a:r>
                <a:rPr lang="en-US" sz="4000" dirty="0">
                  <a:solidFill>
                    <a:srgbClr val="FF0000"/>
                  </a:solidFill>
                  <a:latin typeface="Avenir Book" panose="02000503020000020003" pitchFamily="2" charset="0"/>
                </a:rPr>
                <a:t>x</a:t>
              </a:r>
            </a:p>
          </p:txBody>
        </p:sp>
      </p:grpSp>
      <p:sp>
        <p:nvSpPr>
          <p:cNvPr id="64" name="Content Placeholder 2">
            <a:extLst>
              <a:ext uri="{FF2B5EF4-FFF2-40B4-BE49-F238E27FC236}">
                <a16:creationId xmlns:a16="http://schemas.microsoft.com/office/drawing/2014/main" id="{2E9A6AA0-0BF2-2B42-8973-598E3A39FFBE}"/>
              </a:ext>
            </a:extLst>
          </p:cNvPr>
          <p:cNvSpPr txBox="1">
            <a:spLocks/>
          </p:cNvSpPr>
          <p:nvPr/>
        </p:nvSpPr>
        <p:spPr>
          <a:xfrm>
            <a:off x="838200" y="1579286"/>
            <a:ext cx="10515600" cy="856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One the beneficial allele has been brought to fixation, variation at the target of selection and surrounding sites is eliminated from the population.</a:t>
            </a:r>
            <a:endParaRPr lang="en-US" dirty="0"/>
          </a:p>
        </p:txBody>
      </p:sp>
    </p:spTree>
    <p:extLst>
      <p:ext uri="{BB962C8B-B14F-4D97-AF65-F5344CB8AC3E}">
        <p14:creationId xmlns:p14="http://schemas.microsoft.com/office/powerpoint/2010/main" val="1951135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5713-222F-1F47-B58F-DDB8926852C3}"/>
              </a:ext>
            </a:extLst>
          </p:cNvPr>
          <p:cNvSpPr>
            <a:spLocks noGrp="1"/>
          </p:cNvSpPr>
          <p:nvPr>
            <p:ph type="title"/>
          </p:nvPr>
        </p:nvSpPr>
        <p:spPr/>
        <p:txBody>
          <a:bodyPr/>
          <a:lstStyle/>
          <a:p>
            <a:r>
              <a:rPr lang="en-US" dirty="0"/>
              <a:t>Reduction in diversity</a:t>
            </a:r>
          </a:p>
        </p:txBody>
      </p:sp>
      <p:sp>
        <p:nvSpPr>
          <p:cNvPr id="3" name="Content Placeholder 2">
            <a:extLst>
              <a:ext uri="{FF2B5EF4-FFF2-40B4-BE49-F238E27FC236}">
                <a16:creationId xmlns:a16="http://schemas.microsoft.com/office/drawing/2014/main" id="{FDA7314F-6B29-0F4D-BE2E-3AF8BCF77A59}"/>
              </a:ext>
            </a:extLst>
          </p:cNvPr>
          <p:cNvSpPr>
            <a:spLocks noGrp="1"/>
          </p:cNvSpPr>
          <p:nvPr>
            <p:ph idx="1"/>
          </p:nvPr>
        </p:nvSpPr>
        <p:spPr>
          <a:xfrm>
            <a:off x="838200" y="1579286"/>
            <a:ext cx="10515600" cy="856780"/>
          </a:xfrm>
        </p:spPr>
        <p:txBody>
          <a:bodyPr>
            <a:normAutofit/>
          </a:bodyPr>
          <a:lstStyle/>
          <a:p>
            <a:pPr marL="0" indent="0">
              <a:buNone/>
            </a:pPr>
            <a:r>
              <a:rPr lang="en-US" dirty="0"/>
              <a:t>One the beneficial allele has been brought to fixation, variation at the target of selection and surrounding sites is eliminated from the population.</a:t>
            </a:r>
          </a:p>
        </p:txBody>
      </p:sp>
      <p:sp>
        <p:nvSpPr>
          <p:cNvPr id="25" name="Rectangle 24">
            <a:extLst>
              <a:ext uri="{FF2B5EF4-FFF2-40B4-BE49-F238E27FC236}">
                <a16:creationId xmlns:a16="http://schemas.microsoft.com/office/drawing/2014/main" id="{004903D7-2D06-7949-A76F-94B7D7769322}"/>
              </a:ext>
            </a:extLst>
          </p:cNvPr>
          <p:cNvSpPr/>
          <p:nvPr/>
        </p:nvSpPr>
        <p:spPr>
          <a:xfrm>
            <a:off x="5465979" y="3103204"/>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2068F09-90E0-EC49-9C71-1DC126D3D985}"/>
              </a:ext>
            </a:extLst>
          </p:cNvPr>
          <p:cNvSpPr/>
          <p:nvPr/>
        </p:nvSpPr>
        <p:spPr>
          <a:xfrm>
            <a:off x="4298492" y="3103203"/>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583940-2CE1-CE48-85E3-163A0261A307}"/>
              </a:ext>
            </a:extLst>
          </p:cNvPr>
          <p:cNvSpPr txBox="1"/>
          <p:nvPr/>
        </p:nvSpPr>
        <p:spPr>
          <a:xfrm rot="16200000">
            <a:off x="2977381" y="3993995"/>
            <a:ext cx="1849224" cy="369332"/>
          </a:xfrm>
          <a:prstGeom prst="rect">
            <a:avLst/>
          </a:prstGeom>
          <a:noFill/>
        </p:spPr>
        <p:txBody>
          <a:bodyPr wrap="none" rtlCol="0">
            <a:spAutoFit/>
          </a:bodyPr>
          <a:lstStyle/>
          <a:p>
            <a:r>
              <a:rPr lang="en-US" dirty="0">
                <a:latin typeface="Avenir Book" panose="02000503020000020003" pitchFamily="2" charset="0"/>
              </a:rPr>
              <a:t>Allele frequency</a:t>
            </a:r>
          </a:p>
        </p:txBody>
      </p:sp>
      <p:sp>
        <p:nvSpPr>
          <p:cNvPr id="36" name="Oval 35">
            <a:extLst>
              <a:ext uri="{FF2B5EF4-FFF2-40B4-BE49-F238E27FC236}">
                <a16:creationId xmlns:a16="http://schemas.microsoft.com/office/drawing/2014/main" id="{5C96F310-3954-7A46-A458-5812C23D2500}"/>
              </a:ext>
            </a:extLst>
          </p:cNvPr>
          <p:cNvSpPr>
            <a:spLocks noChangeAspect="1"/>
          </p:cNvSpPr>
          <p:nvPr/>
        </p:nvSpPr>
        <p:spPr>
          <a:xfrm>
            <a:off x="4473147" y="471857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5EF58E7-8639-B74A-A48B-8565F6CEA986}"/>
              </a:ext>
            </a:extLst>
          </p:cNvPr>
          <p:cNvSpPr>
            <a:spLocks noChangeAspect="1"/>
          </p:cNvSpPr>
          <p:nvPr/>
        </p:nvSpPr>
        <p:spPr>
          <a:xfrm>
            <a:off x="4911513" y="430985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D6BA9E-8A97-D349-B82A-2EA35833254F}"/>
              </a:ext>
            </a:extLst>
          </p:cNvPr>
          <p:cNvSpPr>
            <a:spLocks noChangeAspect="1"/>
          </p:cNvSpPr>
          <p:nvPr/>
        </p:nvSpPr>
        <p:spPr>
          <a:xfrm>
            <a:off x="5466463" y="388239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0D4E25A-6016-4A42-A545-CC3DBE33154F}"/>
              </a:ext>
            </a:extLst>
          </p:cNvPr>
          <p:cNvSpPr>
            <a:spLocks noChangeAspect="1"/>
          </p:cNvSpPr>
          <p:nvPr/>
        </p:nvSpPr>
        <p:spPr>
          <a:xfrm>
            <a:off x="7631340" y="347813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40995D0-F72F-C34A-8596-11E0E01FC341}"/>
              </a:ext>
            </a:extLst>
          </p:cNvPr>
          <p:cNvSpPr>
            <a:spLocks noChangeAspect="1"/>
          </p:cNvSpPr>
          <p:nvPr/>
        </p:nvSpPr>
        <p:spPr>
          <a:xfrm>
            <a:off x="8109877" y="471673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681D180-124C-D445-80DC-CF9778FF2DCD}"/>
              </a:ext>
            </a:extLst>
          </p:cNvPr>
          <p:cNvSpPr txBox="1"/>
          <p:nvPr/>
        </p:nvSpPr>
        <p:spPr>
          <a:xfrm>
            <a:off x="3970574" y="5173931"/>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46" name="TextBox 45">
            <a:extLst>
              <a:ext uri="{FF2B5EF4-FFF2-40B4-BE49-F238E27FC236}">
                <a16:creationId xmlns:a16="http://schemas.microsoft.com/office/drawing/2014/main" id="{DF8360D6-AAEE-CC40-B9F3-B9FDC62503E7}"/>
              </a:ext>
            </a:extLst>
          </p:cNvPr>
          <p:cNvSpPr txBox="1"/>
          <p:nvPr/>
        </p:nvSpPr>
        <p:spPr>
          <a:xfrm>
            <a:off x="3970574" y="2918537"/>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33" name="TextBox 32">
            <a:extLst>
              <a:ext uri="{FF2B5EF4-FFF2-40B4-BE49-F238E27FC236}">
                <a16:creationId xmlns:a16="http://schemas.microsoft.com/office/drawing/2014/main" id="{64AF436B-AA25-8C41-A73F-9A51C554C306}"/>
              </a:ext>
            </a:extLst>
          </p:cNvPr>
          <p:cNvSpPr txBox="1"/>
          <p:nvPr/>
        </p:nvSpPr>
        <p:spPr>
          <a:xfrm>
            <a:off x="5244818" y="5358597"/>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cxnSp>
        <p:nvCxnSpPr>
          <p:cNvPr id="47" name="Straight Arrow Connector 46">
            <a:extLst>
              <a:ext uri="{FF2B5EF4-FFF2-40B4-BE49-F238E27FC236}">
                <a16:creationId xmlns:a16="http://schemas.microsoft.com/office/drawing/2014/main" id="{CA92C435-9E0D-4843-ABD9-28C743E83432}"/>
              </a:ext>
            </a:extLst>
          </p:cNvPr>
          <p:cNvCxnSpPr/>
          <p:nvPr/>
        </p:nvCxnSpPr>
        <p:spPr>
          <a:xfrm>
            <a:off x="5465979" y="2930402"/>
            <a:ext cx="2479416" cy="0"/>
          </a:xfrm>
          <a:prstGeom prst="straightConnector1">
            <a:avLst/>
          </a:prstGeom>
          <a:ln w="38100">
            <a:headEnd type="triangle"/>
            <a:tailEnd type="triangle"/>
          </a:ln>
        </p:spPr>
        <p:style>
          <a:lnRef idx="3">
            <a:schemeClr val="accent5"/>
          </a:lnRef>
          <a:fillRef idx="0">
            <a:schemeClr val="accent5"/>
          </a:fillRef>
          <a:effectRef idx="2">
            <a:schemeClr val="accent5"/>
          </a:effectRef>
          <a:fontRef idx="minor">
            <a:schemeClr val="tx1"/>
          </a:fontRef>
        </p:style>
      </p:cxnSp>
      <p:sp>
        <p:nvSpPr>
          <p:cNvPr id="48" name="TextBox 47">
            <a:extLst>
              <a:ext uri="{FF2B5EF4-FFF2-40B4-BE49-F238E27FC236}">
                <a16:creationId xmlns:a16="http://schemas.microsoft.com/office/drawing/2014/main" id="{ADA96219-A232-3E4B-B83C-3FB0946410F2}"/>
              </a:ext>
            </a:extLst>
          </p:cNvPr>
          <p:cNvSpPr txBox="1"/>
          <p:nvPr/>
        </p:nvSpPr>
        <p:spPr>
          <a:xfrm>
            <a:off x="6081894" y="2528443"/>
            <a:ext cx="1247586" cy="369332"/>
          </a:xfrm>
          <a:prstGeom prst="rect">
            <a:avLst/>
          </a:prstGeom>
          <a:noFill/>
        </p:spPr>
        <p:txBody>
          <a:bodyPr wrap="none" rtlCol="0">
            <a:spAutoFit/>
          </a:bodyPr>
          <a:lstStyle/>
          <a:p>
            <a:r>
              <a:rPr lang="en-US" dirty="0">
                <a:latin typeface="Avenir Book" panose="02000503020000020003" pitchFamily="2" charset="0"/>
              </a:rPr>
              <a:t>Valley of π</a:t>
            </a:r>
          </a:p>
        </p:txBody>
      </p:sp>
    </p:spTree>
    <p:extLst>
      <p:ext uri="{BB962C8B-B14F-4D97-AF65-F5344CB8AC3E}">
        <p14:creationId xmlns:p14="http://schemas.microsoft.com/office/powerpoint/2010/main" val="2211127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E99-3DE4-9143-A724-E7AD7EA16800}"/>
              </a:ext>
            </a:extLst>
          </p:cNvPr>
          <p:cNvSpPr>
            <a:spLocks noGrp="1"/>
          </p:cNvSpPr>
          <p:nvPr>
            <p:ph type="title"/>
          </p:nvPr>
        </p:nvSpPr>
        <p:spPr/>
        <p:txBody>
          <a:bodyPr/>
          <a:lstStyle/>
          <a:p>
            <a:r>
              <a:rPr lang="en-US" dirty="0"/>
              <a:t>What determines the size of a F</a:t>
            </a:r>
            <a:r>
              <a:rPr lang="en-US" baseline="-25000" dirty="0"/>
              <a:t>ST</a:t>
            </a:r>
            <a:r>
              <a:rPr lang="en-US" dirty="0"/>
              <a:t> peak?</a:t>
            </a:r>
          </a:p>
        </p:txBody>
      </p:sp>
      <p:sp>
        <p:nvSpPr>
          <p:cNvPr id="25" name="Rectangle 24">
            <a:extLst>
              <a:ext uri="{FF2B5EF4-FFF2-40B4-BE49-F238E27FC236}">
                <a16:creationId xmlns:a16="http://schemas.microsoft.com/office/drawing/2014/main" id="{470FEC6B-81FF-9B48-B45B-FCAD853937A1}"/>
              </a:ext>
            </a:extLst>
          </p:cNvPr>
          <p:cNvSpPr/>
          <p:nvPr/>
        </p:nvSpPr>
        <p:spPr>
          <a:xfrm>
            <a:off x="5465979" y="3103204"/>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E1EAA47-71F6-7B4A-9E3F-AEA52F13236D}"/>
              </a:ext>
            </a:extLst>
          </p:cNvPr>
          <p:cNvSpPr txBox="1"/>
          <p:nvPr/>
        </p:nvSpPr>
        <p:spPr>
          <a:xfrm>
            <a:off x="6211138" y="2549206"/>
            <a:ext cx="1050288"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r>
              <a:rPr lang="en-US" dirty="0">
                <a:latin typeface="Avenir Book" panose="02000503020000020003" pitchFamily="2" charset="0"/>
              </a:rPr>
              <a:t> peak</a:t>
            </a:r>
          </a:p>
        </p:txBody>
      </p:sp>
      <p:cxnSp>
        <p:nvCxnSpPr>
          <p:cNvPr id="27" name="Straight Arrow Connector 26">
            <a:extLst>
              <a:ext uri="{FF2B5EF4-FFF2-40B4-BE49-F238E27FC236}">
                <a16:creationId xmlns:a16="http://schemas.microsoft.com/office/drawing/2014/main" id="{2EEA6F6E-606B-3C4C-A667-EB67F35A6D22}"/>
              </a:ext>
            </a:extLst>
          </p:cNvPr>
          <p:cNvCxnSpPr/>
          <p:nvPr/>
        </p:nvCxnSpPr>
        <p:spPr>
          <a:xfrm>
            <a:off x="5465979" y="2930402"/>
            <a:ext cx="2479416" cy="0"/>
          </a:xfrm>
          <a:prstGeom prst="straightConnector1">
            <a:avLst/>
          </a:prstGeom>
          <a:ln w="38100">
            <a:headEnd type="triangle"/>
            <a:tailEnd type="triangle"/>
          </a:ln>
        </p:spPr>
        <p:style>
          <a:lnRef idx="3">
            <a:schemeClr val="accent5"/>
          </a:lnRef>
          <a:fillRef idx="0">
            <a:schemeClr val="accent5"/>
          </a:fillRef>
          <a:effectRef idx="2">
            <a:schemeClr val="accent5"/>
          </a:effectRef>
          <a:fontRef idx="minor">
            <a:schemeClr val="tx1"/>
          </a:fontRef>
        </p:style>
      </p:cxnSp>
      <p:grpSp>
        <p:nvGrpSpPr>
          <p:cNvPr id="28" name="Group 27">
            <a:extLst>
              <a:ext uri="{FF2B5EF4-FFF2-40B4-BE49-F238E27FC236}">
                <a16:creationId xmlns:a16="http://schemas.microsoft.com/office/drawing/2014/main" id="{22547D30-C22C-E145-845A-1AC15FC1C186}"/>
              </a:ext>
            </a:extLst>
          </p:cNvPr>
          <p:cNvGrpSpPr/>
          <p:nvPr/>
        </p:nvGrpSpPr>
        <p:grpSpPr>
          <a:xfrm>
            <a:off x="3716843" y="2918538"/>
            <a:ext cx="4758311" cy="2809392"/>
            <a:chOff x="3716843" y="2918538"/>
            <a:chExt cx="4758311" cy="2809392"/>
          </a:xfrm>
        </p:grpSpPr>
        <p:sp>
          <p:nvSpPr>
            <p:cNvPr id="29" name="Rectangle 28">
              <a:extLst>
                <a:ext uri="{FF2B5EF4-FFF2-40B4-BE49-F238E27FC236}">
                  <a16:creationId xmlns:a16="http://schemas.microsoft.com/office/drawing/2014/main" id="{B239DF9C-8E65-D947-BEE3-965931DE0F18}"/>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4C8267-2413-FF4B-B84B-D96CB3F3B971}"/>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31" name="Oval 30">
              <a:extLst>
                <a:ext uri="{FF2B5EF4-FFF2-40B4-BE49-F238E27FC236}">
                  <a16:creationId xmlns:a16="http://schemas.microsoft.com/office/drawing/2014/main" id="{3BAA97FA-B63A-BC45-BDC7-67FA348F76C0}"/>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C5647DD-03F9-7545-9E2D-4C8B09005044}"/>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4DD2446-5957-C648-B86B-750DC484E351}"/>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CE30A1E-3645-404E-853D-C8294B3E1E51}"/>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FFBB61A-2255-4845-A2A6-D2D564CC52CF}"/>
                </a:ext>
              </a:extLst>
            </p:cNvPr>
            <p:cNvSpPr>
              <a:spLocks noChangeAspect="1"/>
            </p:cNvSpPr>
            <p:nvPr/>
          </p:nvSpPr>
          <p:spPr>
            <a:xfrm>
              <a:off x="6468890"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017D044-C1F2-D342-B2B3-916F2F77BC05}"/>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6679548-7CC2-B949-BA6F-D5F10598F4DF}"/>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0C4F47A-B53A-AE47-A6AD-2071A86A2A41}"/>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ECA27DA-8519-B54C-BC88-C5E9D82B7510}"/>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14B704F-17A6-1740-9FDC-604294B36087}"/>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42" name="TextBox 41">
              <a:extLst>
                <a:ext uri="{FF2B5EF4-FFF2-40B4-BE49-F238E27FC236}">
                  <a16:creationId xmlns:a16="http://schemas.microsoft.com/office/drawing/2014/main" id="{3452B727-EF35-5F47-ABA9-A15036056366}"/>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43" name="TextBox 42">
              <a:extLst>
                <a:ext uri="{FF2B5EF4-FFF2-40B4-BE49-F238E27FC236}">
                  <a16:creationId xmlns:a16="http://schemas.microsoft.com/office/drawing/2014/main" id="{5D3B1604-4046-BD47-8155-39A0228CF9A2}"/>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BF3EB489-583A-1B47-9E62-EB8087006669}"/>
                  </a:ext>
                </a:extLst>
              </p14:cNvPr>
              <p14:cNvContentPartPr/>
              <p14:nvPr/>
            </p14:nvContentPartPr>
            <p14:xfrm>
              <a:off x="1012894" y="3219490"/>
              <a:ext cx="10244520" cy="1831320"/>
            </p14:xfrm>
          </p:contentPart>
        </mc:Choice>
        <mc:Fallback xmlns="">
          <p:pic>
            <p:nvPicPr>
              <p:cNvPr id="44" name="Ink 43">
                <a:extLst>
                  <a:ext uri="{FF2B5EF4-FFF2-40B4-BE49-F238E27FC236}">
                    <a16:creationId xmlns:a16="http://schemas.microsoft.com/office/drawing/2014/main" id="{BF3EB489-583A-1B47-9E62-EB8087006669}"/>
                  </a:ext>
                </a:extLst>
              </p:cNvPr>
              <p:cNvPicPr/>
              <p:nvPr/>
            </p:nvPicPr>
            <p:blipFill>
              <a:blip r:embed="rId3"/>
              <a:stretch>
                <a:fillRect/>
              </a:stretch>
            </p:blipFill>
            <p:spPr>
              <a:xfrm>
                <a:off x="1003894" y="3210490"/>
                <a:ext cx="10262160" cy="1848960"/>
              </a:xfrm>
              <a:prstGeom prst="rect">
                <a:avLst/>
              </a:prstGeom>
            </p:spPr>
          </p:pic>
        </mc:Fallback>
      </mc:AlternateContent>
    </p:spTree>
    <p:extLst>
      <p:ext uri="{BB962C8B-B14F-4D97-AF65-F5344CB8AC3E}">
        <p14:creationId xmlns:p14="http://schemas.microsoft.com/office/powerpoint/2010/main" val="3746216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1FD10-508F-264E-9214-BF45FB8D153B}"/>
              </a:ext>
            </a:extLst>
          </p:cNvPr>
          <p:cNvSpPr>
            <a:spLocks noGrp="1"/>
          </p:cNvSpPr>
          <p:nvPr>
            <p:ph type="title"/>
          </p:nvPr>
        </p:nvSpPr>
        <p:spPr/>
        <p:txBody>
          <a:bodyPr/>
          <a:lstStyle/>
          <a:p>
            <a:r>
              <a:rPr lang="en-US" dirty="0"/>
              <a:t>Selection vs. gene flow</a:t>
            </a:r>
          </a:p>
        </p:txBody>
      </p:sp>
      <p:grpSp>
        <p:nvGrpSpPr>
          <p:cNvPr id="34" name="Group 33">
            <a:extLst>
              <a:ext uri="{FF2B5EF4-FFF2-40B4-BE49-F238E27FC236}">
                <a16:creationId xmlns:a16="http://schemas.microsoft.com/office/drawing/2014/main" id="{C803B369-8C47-FB48-B9FB-97F51C501D52}"/>
              </a:ext>
            </a:extLst>
          </p:cNvPr>
          <p:cNvGrpSpPr/>
          <p:nvPr/>
        </p:nvGrpSpPr>
        <p:grpSpPr>
          <a:xfrm rot="16200000">
            <a:off x="7162694" y="2133522"/>
            <a:ext cx="5837536" cy="2785461"/>
            <a:chOff x="3311612" y="1398633"/>
            <a:chExt cx="5837536" cy="2785461"/>
          </a:xfrm>
        </p:grpSpPr>
        <p:grpSp>
          <p:nvGrpSpPr>
            <p:cNvPr id="14" name="Group 13">
              <a:extLst>
                <a:ext uri="{FF2B5EF4-FFF2-40B4-BE49-F238E27FC236}">
                  <a16:creationId xmlns:a16="http://schemas.microsoft.com/office/drawing/2014/main" id="{5FB0F19A-E290-D241-92B6-EEEE62312F19}"/>
                </a:ext>
              </a:extLst>
            </p:cNvPr>
            <p:cNvGrpSpPr>
              <a:grpSpLocks noChangeAspect="1"/>
            </p:cNvGrpSpPr>
            <p:nvPr/>
          </p:nvGrpSpPr>
          <p:grpSpPr>
            <a:xfrm>
              <a:off x="6381235" y="1465971"/>
              <a:ext cx="2767913" cy="2666061"/>
              <a:chOff x="6381235" y="1465971"/>
              <a:chExt cx="2767913" cy="2666061"/>
            </a:xfrm>
          </p:grpSpPr>
          <p:sp>
            <p:nvSpPr>
              <p:cNvPr id="7" name="Rectangle 6">
                <a:extLst>
                  <a:ext uri="{FF2B5EF4-FFF2-40B4-BE49-F238E27FC236}">
                    <a16:creationId xmlns:a16="http://schemas.microsoft.com/office/drawing/2014/main" id="{A3D88D66-C118-3849-93DB-3D649532B249}"/>
                  </a:ext>
                </a:extLst>
              </p:cNvPr>
              <p:cNvSpPr/>
              <p:nvPr/>
            </p:nvSpPr>
            <p:spPr>
              <a:xfrm>
                <a:off x="6381235" y="1465971"/>
                <a:ext cx="2767913" cy="2607276"/>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Fish">
                <a:extLst>
                  <a:ext uri="{FF2B5EF4-FFF2-40B4-BE49-F238E27FC236}">
                    <a16:creationId xmlns:a16="http://schemas.microsoft.com/office/drawing/2014/main" id="{DC95E70D-B5A1-234B-B743-E51167F25B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685005" y="1465971"/>
                <a:ext cx="1115568" cy="1115568"/>
              </a:xfrm>
              <a:prstGeom prst="rect">
                <a:avLst/>
              </a:prstGeom>
            </p:spPr>
          </p:pic>
          <p:pic>
            <p:nvPicPr>
              <p:cNvPr id="8" name="Graphic 7" descr="Fish">
                <a:extLst>
                  <a:ext uri="{FF2B5EF4-FFF2-40B4-BE49-F238E27FC236}">
                    <a16:creationId xmlns:a16="http://schemas.microsoft.com/office/drawing/2014/main" id="{E4864074-526C-2F49-902B-A23C5B3FE0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787331" y="1959681"/>
                <a:ext cx="1115568" cy="1115568"/>
              </a:xfrm>
              <a:prstGeom prst="rect">
                <a:avLst/>
              </a:prstGeom>
            </p:spPr>
          </p:pic>
          <p:pic>
            <p:nvPicPr>
              <p:cNvPr id="9" name="Graphic 8" descr="Fish">
                <a:extLst>
                  <a:ext uri="{FF2B5EF4-FFF2-40B4-BE49-F238E27FC236}">
                    <a16:creationId xmlns:a16="http://schemas.microsoft.com/office/drawing/2014/main" id="{4DDF4979-F383-1741-9195-FB3E5720EE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781099" y="2556231"/>
                <a:ext cx="1115568" cy="1115568"/>
              </a:xfrm>
              <a:prstGeom prst="rect">
                <a:avLst/>
              </a:prstGeom>
            </p:spPr>
          </p:pic>
          <p:pic>
            <p:nvPicPr>
              <p:cNvPr id="10" name="Graphic 9" descr="Fish">
                <a:extLst>
                  <a:ext uri="{FF2B5EF4-FFF2-40B4-BE49-F238E27FC236}">
                    <a16:creationId xmlns:a16="http://schemas.microsoft.com/office/drawing/2014/main" id="{CBCF7FAF-B2F2-8240-A71A-4B168CEDF7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541082" y="3016464"/>
                <a:ext cx="1115568" cy="1115568"/>
              </a:xfrm>
              <a:prstGeom prst="rect">
                <a:avLst/>
              </a:prstGeom>
            </p:spPr>
          </p:pic>
        </p:grpSp>
        <p:grpSp>
          <p:nvGrpSpPr>
            <p:cNvPr id="15" name="Group 14">
              <a:extLst>
                <a:ext uri="{FF2B5EF4-FFF2-40B4-BE49-F238E27FC236}">
                  <a16:creationId xmlns:a16="http://schemas.microsoft.com/office/drawing/2014/main" id="{6BDD3AD5-6A2A-FA45-8BB2-5A0012A22DC6}"/>
                </a:ext>
              </a:extLst>
            </p:cNvPr>
            <p:cNvGrpSpPr>
              <a:grpSpLocks noChangeAspect="1"/>
            </p:cNvGrpSpPr>
            <p:nvPr/>
          </p:nvGrpSpPr>
          <p:grpSpPr>
            <a:xfrm>
              <a:off x="3311612" y="1398633"/>
              <a:ext cx="2767913" cy="2785461"/>
              <a:chOff x="3311612" y="1398633"/>
              <a:chExt cx="2767913" cy="2785461"/>
            </a:xfrm>
          </p:grpSpPr>
          <p:sp>
            <p:nvSpPr>
              <p:cNvPr id="6" name="Rectangle 5">
                <a:extLst>
                  <a:ext uri="{FF2B5EF4-FFF2-40B4-BE49-F238E27FC236}">
                    <a16:creationId xmlns:a16="http://schemas.microsoft.com/office/drawing/2014/main" id="{86D0EBFA-EDCA-EB46-8E21-B08E327FE3F6}"/>
                  </a:ext>
                </a:extLst>
              </p:cNvPr>
              <p:cNvSpPr/>
              <p:nvPr/>
            </p:nvSpPr>
            <p:spPr>
              <a:xfrm>
                <a:off x="3311612" y="1465971"/>
                <a:ext cx="2767913" cy="2607276"/>
              </a:xfrm>
              <a:prstGeom prst="rect">
                <a:avLst/>
              </a:prstGeom>
              <a:solidFill>
                <a:srgbClr val="4E67C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Fish">
                <a:extLst>
                  <a:ext uri="{FF2B5EF4-FFF2-40B4-BE49-F238E27FC236}">
                    <a16:creationId xmlns:a16="http://schemas.microsoft.com/office/drawing/2014/main" id="{F15ED86B-AF20-F847-A4F3-B42B8103B7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5902" y="1836954"/>
                <a:ext cx="1116227" cy="1116227"/>
              </a:xfrm>
              <a:prstGeom prst="rect">
                <a:avLst/>
              </a:prstGeom>
            </p:spPr>
          </p:pic>
          <p:pic>
            <p:nvPicPr>
              <p:cNvPr id="11" name="Graphic 10" descr="Fish">
                <a:extLst>
                  <a:ext uri="{FF2B5EF4-FFF2-40B4-BE49-F238E27FC236}">
                    <a16:creationId xmlns:a16="http://schemas.microsoft.com/office/drawing/2014/main" id="{F69D50B5-E17E-614F-8C0E-735DEF3BAC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5223" y="1398633"/>
                <a:ext cx="1116227" cy="1116227"/>
              </a:xfrm>
              <a:prstGeom prst="rect">
                <a:avLst/>
              </a:prstGeom>
            </p:spPr>
          </p:pic>
          <p:pic>
            <p:nvPicPr>
              <p:cNvPr id="12" name="Graphic 11" descr="Fish">
                <a:extLst>
                  <a:ext uri="{FF2B5EF4-FFF2-40B4-BE49-F238E27FC236}">
                    <a16:creationId xmlns:a16="http://schemas.microsoft.com/office/drawing/2014/main" id="{1CDC10C1-EDC4-B547-AB63-CE9B49AA16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663" y="2705239"/>
                <a:ext cx="1116227" cy="1116227"/>
              </a:xfrm>
              <a:prstGeom prst="rect">
                <a:avLst/>
              </a:prstGeom>
            </p:spPr>
          </p:pic>
          <p:pic>
            <p:nvPicPr>
              <p:cNvPr id="13" name="Graphic 12" descr="Fish">
                <a:extLst>
                  <a:ext uri="{FF2B5EF4-FFF2-40B4-BE49-F238E27FC236}">
                    <a16:creationId xmlns:a16="http://schemas.microsoft.com/office/drawing/2014/main" id="{552F29C2-022D-B04B-9111-7622C06049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8119" y="3067867"/>
                <a:ext cx="1116227" cy="1116227"/>
              </a:xfrm>
              <a:prstGeom prst="rect">
                <a:avLst/>
              </a:prstGeom>
            </p:spPr>
          </p:pic>
        </p:grpSp>
      </p:grpSp>
      <p:cxnSp>
        <p:nvCxnSpPr>
          <p:cNvPr id="32" name="Straight Arrow Connector 31">
            <a:extLst>
              <a:ext uri="{FF2B5EF4-FFF2-40B4-BE49-F238E27FC236}">
                <a16:creationId xmlns:a16="http://schemas.microsoft.com/office/drawing/2014/main" id="{8683B804-C7B7-FD4C-97DF-3F8D576CEE6E}"/>
              </a:ext>
            </a:extLst>
          </p:cNvPr>
          <p:cNvCxnSpPr/>
          <p:nvPr/>
        </p:nvCxnSpPr>
        <p:spPr>
          <a:xfrm flipV="1">
            <a:off x="4765062" y="2866270"/>
            <a:ext cx="0" cy="31815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33" name="TextBox 32">
            <a:extLst>
              <a:ext uri="{FF2B5EF4-FFF2-40B4-BE49-F238E27FC236}">
                <a16:creationId xmlns:a16="http://schemas.microsoft.com/office/drawing/2014/main" id="{FD868C7E-0C20-464F-B004-B54D70C7E1FB}"/>
              </a:ext>
            </a:extLst>
          </p:cNvPr>
          <p:cNvSpPr txBox="1"/>
          <p:nvPr/>
        </p:nvSpPr>
        <p:spPr>
          <a:xfrm>
            <a:off x="4185882" y="3264873"/>
            <a:ext cx="1133644" cy="369332"/>
          </a:xfrm>
          <a:prstGeom prst="rect">
            <a:avLst/>
          </a:prstGeom>
          <a:noFill/>
        </p:spPr>
        <p:txBody>
          <a:bodyPr wrap="none" rtlCol="0">
            <a:spAutoFit/>
          </a:bodyPr>
          <a:lstStyle/>
          <a:p>
            <a:r>
              <a:rPr lang="en-US" dirty="0">
                <a:latin typeface="Avenir Book" panose="02000503020000020003" pitchFamily="2" charset="0"/>
              </a:rPr>
              <a:t>Selection</a:t>
            </a:r>
          </a:p>
        </p:txBody>
      </p:sp>
      <p:grpSp>
        <p:nvGrpSpPr>
          <p:cNvPr id="50" name="Group 49">
            <a:extLst>
              <a:ext uri="{FF2B5EF4-FFF2-40B4-BE49-F238E27FC236}">
                <a16:creationId xmlns:a16="http://schemas.microsoft.com/office/drawing/2014/main" id="{63F555FD-0F87-C542-AF48-6C87FF22701C}"/>
              </a:ext>
            </a:extLst>
          </p:cNvPr>
          <p:cNvGrpSpPr/>
          <p:nvPr/>
        </p:nvGrpSpPr>
        <p:grpSpPr>
          <a:xfrm>
            <a:off x="1932244" y="2367590"/>
            <a:ext cx="4758311" cy="2809392"/>
            <a:chOff x="3716843" y="2918538"/>
            <a:chExt cx="4758311" cy="2809392"/>
          </a:xfrm>
        </p:grpSpPr>
        <p:sp>
          <p:nvSpPr>
            <p:cNvPr id="51" name="Rectangle 50">
              <a:extLst>
                <a:ext uri="{FF2B5EF4-FFF2-40B4-BE49-F238E27FC236}">
                  <a16:creationId xmlns:a16="http://schemas.microsoft.com/office/drawing/2014/main" id="{9D035810-CD3F-3349-B83A-9F4E11B8C2F7}"/>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7F34E17-C513-7A46-9FD5-B388C1EBCBC5}"/>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53" name="Oval 52">
              <a:extLst>
                <a:ext uri="{FF2B5EF4-FFF2-40B4-BE49-F238E27FC236}">
                  <a16:creationId xmlns:a16="http://schemas.microsoft.com/office/drawing/2014/main" id="{604BF31C-74F7-5D4F-97CA-7F18A7350C46}"/>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306A2FE-4180-6A4A-AEC1-FDF3849EFF2C}"/>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71372AA-DDC4-0849-9D04-BD10724CF9B4}"/>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BB4DBA-B9CB-8D40-A54C-76489679D439}"/>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88FECD7-8136-3749-8991-293156763943}"/>
                </a:ext>
              </a:extLst>
            </p:cNvPr>
            <p:cNvSpPr>
              <a:spLocks noChangeAspect="1"/>
            </p:cNvSpPr>
            <p:nvPr/>
          </p:nvSpPr>
          <p:spPr>
            <a:xfrm>
              <a:off x="6468890"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19A0507-11FC-EB4D-BC17-98012DBA197B}"/>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DCBAA46-05D1-D648-BA2C-8BE097FAC608}"/>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794CA68-486D-0D46-8283-4AB194BB61ED}"/>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94CAD15-2C6D-504D-8B87-012A21E7CA7A}"/>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8FB08F37-2C45-DE46-8668-B411170C5E90}"/>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63" name="TextBox 62">
              <a:extLst>
                <a:ext uri="{FF2B5EF4-FFF2-40B4-BE49-F238E27FC236}">
                  <a16:creationId xmlns:a16="http://schemas.microsoft.com/office/drawing/2014/main" id="{040E489A-82E1-D547-AA8F-95CFCF3522C7}"/>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64" name="TextBox 63">
              <a:extLst>
                <a:ext uri="{FF2B5EF4-FFF2-40B4-BE49-F238E27FC236}">
                  <a16:creationId xmlns:a16="http://schemas.microsoft.com/office/drawing/2014/main" id="{D1564614-5C77-E546-ABB2-11073C9E6D6B}"/>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Tree>
    <p:extLst>
      <p:ext uri="{BB962C8B-B14F-4D97-AF65-F5344CB8AC3E}">
        <p14:creationId xmlns:p14="http://schemas.microsoft.com/office/powerpoint/2010/main" val="4292417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C4AE4E-13CA-B143-84AE-2680FC0BB1C0}"/>
              </a:ext>
            </a:extLst>
          </p:cNvPr>
          <p:cNvSpPr>
            <a:spLocks noGrp="1"/>
          </p:cNvSpPr>
          <p:nvPr>
            <p:ph idx="1"/>
          </p:nvPr>
        </p:nvSpPr>
        <p:spPr>
          <a:xfrm>
            <a:off x="838200" y="1297459"/>
            <a:ext cx="10515600" cy="4003590"/>
          </a:xfrm>
        </p:spPr>
        <p:txBody>
          <a:bodyPr>
            <a:normAutofit/>
          </a:bodyPr>
          <a:lstStyle/>
          <a:p>
            <a:pPr marL="0" indent="0">
              <a:buNone/>
            </a:pPr>
            <a:r>
              <a:rPr lang="en-US" b="1" dirty="0"/>
              <a:t>Adaptation is the evolutionary response of a population to a selective force</a:t>
            </a:r>
          </a:p>
          <a:p>
            <a:pPr marL="0" indent="0">
              <a:buNone/>
            </a:pPr>
            <a:endParaRPr lang="en-US" dirty="0"/>
          </a:p>
          <a:p>
            <a:pPr marL="0" indent="0">
              <a:buNone/>
            </a:pPr>
            <a:endParaRPr lang="en-US" dirty="0"/>
          </a:p>
          <a:p>
            <a:pPr marL="0" indent="0">
              <a:buNone/>
            </a:pPr>
            <a:r>
              <a:rPr lang="en-US" dirty="0"/>
              <a:t>If we identify the loci underpinning the genetic basis of an adaptive trait we can better understand </a:t>
            </a:r>
          </a:p>
          <a:p>
            <a:r>
              <a:rPr lang="en-US" dirty="0"/>
              <a:t>the adaptive trait itself (e.g. its molecular and physiological basis)</a:t>
            </a:r>
          </a:p>
          <a:p>
            <a:r>
              <a:rPr lang="en-US" dirty="0"/>
              <a:t>the process of adaptation (including the interplay with other evolutionary forces)</a:t>
            </a:r>
          </a:p>
          <a:p>
            <a:pPr marL="0" indent="0">
              <a:buNone/>
            </a:pPr>
            <a:endParaRPr lang="en-US" dirty="0"/>
          </a:p>
        </p:txBody>
      </p:sp>
    </p:spTree>
    <p:extLst>
      <p:ext uri="{BB962C8B-B14F-4D97-AF65-F5344CB8AC3E}">
        <p14:creationId xmlns:p14="http://schemas.microsoft.com/office/powerpoint/2010/main" val="213238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1FD10-508F-264E-9214-BF45FB8D153B}"/>
              </a:ext>
            </a:extLst>
          </p:cNvPr>
          <p:cNvSpPr>
            <a:spLocks noGrp="1"/>
          </p:cNvSpPr>
          <p:nvPr>
            <p:ph type="title"/>
          </p:nvPr>
        </p:nvSpPr>
        <p:spPr/>
        <p:txBody>
          <a:bodyPr/>
          <a:lstStyle/>
          <a:p>
            <a:r>
              <a:rPr lang="en-US" dirty="0"/>
              <a:t>Selection vs. gene flow</a:t>
            </a:r>
          </a:p>
        </p:txBody>
      </p:sp>
      <p:sp>
        <p:nvSpPr>
          <p:cNvPr id="41" name="Content Placeholder 40">
            <a:extLst>
              <a:ext uri="{FF2B5EF4-FFF2-40B4-BE49-F238E27FC236}">
                <a16:creationId xmlns:a16="http://schemas.microsoft.com/office/drawing/2014/main" id="{25FE9E69-C187-3E4E-BAA5-ABBBBC804AAB}"/>
              </a:ext>
            </a:extLst>
          </p:cNvPr>
          <p:cNvSpPr>
            <a:spLocks noGrp="1"/>
          </p:cNvSpPr>
          <p:nvPr>
            <p:ph idx="1"/>
          </p:nvPr>
        </p:nvSpPr>
        <p:spPr>
          <a:xfrm>
            <a:off x="827617" y="5405145"/>
            <a:ext cx="7609333" cy="1452855"/>
          </a:xfrm>
        </p:spPr>
        <p:txBody>
          <a:bodyPr>
            <a:normAutofit/>
          </a:bodyPr>
          <a:lstStyle/>
          <a:p>
            <a:pPr marL="0" indent="0">
              <a:buNone/>
            </a:pPr>
            <a:r>
              <a:rPr lang="en-US" dirty="0"/>
              <a:t>If gene flow introduces maladaptive alleles, the strength of selection </a:t>
            </a:r>
            <a:r>
              <a:rPr lang="en-US" i="1" dirty="0"/>
              <a:t>s</a:t>
            </a:r>
            <a:r>
              <a:rPr lang="en-US" dirty="0"/>
              <a:t> will determine whether the locally adaptive allele will be swamped.</a:t>
            </a:r>
          </a:p>
          <a:p>
            <a:endParaRPr lang="en-US" dirty="0"/>
          </a:p>
        </p:txBody>
      </p:sp>
      <p:grpSp>
        <p:nvGrpSpPr>
          <p:cNvPr id="34" name="Group 33">
            <a:extLst>
              <a:ext uri="{FF2B5EF4-FFF2-40B4-BE49-F238E27FC236}">
                <a16:creationId xmlns:a16="http://schemas.microsoft.com/office/drawing/2014/main" id="{C803B369-8C47-FB48-B9FB-97F51C501D52}"/>
              </a:ext>
            </a:extLst>
          </p:cNvPr>
          <p:cNvGrpSpPr/>
          <p:nvPr/>
        </p:nvGrpSpPr>
        <p:grpSpPr>
          <a:xfrm rot="16200000">
            <a:off x="7162694" y="2133522"/>
            <a:ext cx="5837536" cy="2785461"/>
            <a:chOff x="3311612" y="1398633"/>
            <a:chExt cx="5837536" cy="2785461"/>
          </a:xfrm>
        </p:grpSpPr>
        <p:grpSp>
          <p:nvGrpSpPr>
            <p:cNvPr id="14" name="Group 13">
              <a:extLst>
                <a:ext uri="{FF2B5EF4-FFF2-40B4-BE49-F238E27FC236}">
                  <a16:creationId xmlns:a16="http://schemas.microsoft.com/office/drawing/2014/main" id="{5FB0F19A-E290-D241-92B6-EEEE62312F19}"/>
                </a:ext>
              </a:extLst>
            </p:cNvPr>
            <p:cNvGrpSpPr>
              <a:grpSpLocks noChangeAspect="1"/>
            </p:cNvGrpSpPr>
            <p:nvPr/>
          </p:nvGrpSpPr>
          <p:grpSpPr>
            <a:xfrm>
              <a:off x="6381235" y="1465971"/>
              <a:ext cx="2767913" cy="2666061"/>
              <a:chOff x="6381235" y="1465971"/>
              <a:chExt cx="2767913" cy="2666061"/>
            </a:xfrm>
          </p:grpSpPr>
          <p:sp>
            <p:nvSpPr>
              <p:cNvPr id="7" name="Rectangle 6">
                <a:extLst>
                  <a:ext uri="{FF2B5EF4-FFF2-40B4-BE49-F238E27FC236}">
                    <a16:creationId xmlns:a16="http://schemas.microsoft.com/office/drawing/2014/main" id="{A3D88D66-C118-3849-93DB-3D649532B249}"/>
                  </a:ext>
                </a:extLst>
              </p:cNvPr>
              <p:cNvSpPr/>
              <p:nvPr/>
            </p:nvSpPr>
            <p:spPr>
              <a:xfrm>
                <a:off x="6381235" y="1465971"/>
                <a:ext cx="2767913" cy="2607276"/>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Fish">
                <a:extLst>
                  <a:ext uri="{FF2B5EF4-FFF2-40B4-BE49-F238E27FC236}">
                    <a16:creationId xmlns:a16="http://schemas.microsoft.com/office/drawing/2014/main" id="{DC95E70D-B5A1-234B-B743-E51167F25B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685005" y="1465971"/>
                <a:ext cx="1115568" cy="1115568"/>
              </a:xfrm>
              <a:prstGeom prst="rect">
                <a:avLst/>
              </a:prstGeom>
            </p:spPr>
          </p:pic>
          <p:pic>
            <p:nvPicPr>
              <p:cNvPr id="8" name="Graphic 7" descr="Fish">
                <a:extLst>
                  <a:ext uri="{FF2B5EF4-FFF2-40B4-BE49-F238E27FC236}">
                    <a16:creationId xmlns:a16="http://schemas.microsoft.com/office/drawing/2014/main" id="{E4864074-526C-2F49-902B-A23C5B3FE0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787331" y="1959681"/>
                <a:ext cx="1115568" cy="1115568"/>
              </a:xfrm>
              <a:prstGeom prst="rect">
                <a:avLst/>
              </a:prstGeom>
            </p:spPr>
          </p:pic>
          <p:pic>
            <p:nvPicPr>
              <p:cNvPr id="9" name="Graphic 8" descr="Fish">
                <a:extLst>
                  <a:ext uri="{FF2B5EF4-FFF2-40B4-BE49-F238E27FC236}">
                    <a16:creationId xmlns:a16="http://schemas.microsoft.com/office/drawing/2014/main" id="{4DDF4979-F383-1741-9195-FB3E5720EE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6781099" y="2556231"/>
                <a:ext cx="1115568" cy="1115568"/>
              </a:xfrm>
              <a:prstGeom prst="rect">
                <a:avLst/>
              </a:prstGeom>
            </p:spPr>
          </p:pic>
          <p:pic>
            <p:nvPicPr>
              <p:cNvPr id="10" name="Graphic 9" descr="Fish">
                <a:extLst>
                  <a:ext uri="{FF2B5EF4-FFF2-40B4-BE49-F238E27FC236}">
                    <a16:creationId xmlns:a16="http://schemas.microsoft.com/office/drawing/2014/main" id="{CBCF7FAF-B2F2-8240-A71A-4B168CEDF7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541082" y="3016464"/>
                <a:ext cx="1115568" cy="1115568"/>
              </a:xfrm>
              <a:prstGeom prst="rect">
                <a:avLst/>
              </a:prstGeom>
            </p:spPr>
          </p:pic>
        </p:grpSp>
        <p:grpSp>
          <p:nvGrpSpPr>
            <p:cNvPr id="15" name="Group 14">
              <a:extLst>
                <a:ext uri="{FF2B5EF4-FFF2-40B4-BE49-F238E27FC236}">
                  <a16:creationId xmlns:a16="http://schemas.microsoft.com/office/drawing/2014/main" id="{6BDD3AD5-6A2A-FA45-8BB2-5A0012A22DC6}"/>
                </a:ext>
              </a:extLst>
            </p:cNvPr>
            <p:cNvGrpSpPr>
              <a:grpSpLocks noChangeAspect="1"/>
            </p:cNvGrpSpPr>
            <p:nvPr/>
          </p:nvGrpSpPr>
          <p:grpSpPr>
            <a:xfrm>
              <a:off x="3311612" y="1398633"/>
              <a:ext cx="2767913" cy="2785461"/>
              <a:chOff x="3311612" y="1398633"/>
              <a:chExt cx="2767913" cy="2785461"/>
            </a:xfrm>
          </p:grpSpPr>
          <p:sp>
            <p:nvSpPr>
              <p:cNvPr id="6" name="Rectangle 5">
                <a:extLst>
                  <a:ext uri="{FF2B5EF4-FFF2-40B4-BE49-F238E27FC236}">
                    <a16:creationId xmlns:a16="http://schemas.microsoft.com/office/drawing/2014/main" id="{86D0EBFA-EDCA-EB46-8E21-B08E327FE3F6}"/>
                  </a:ext>
                </a:extLst>
              </p:cNvPr>
              <p:cNvSpPr/>
              <p:nvPr/>
            </p:nvSpPr>
            <p:spPr>
              <a:xfrm>
                <a:off x="3311612" y="1465971"/>
                <a:ext cx="2767913" cy="2607276"/>
              </a:xfrm>
              <a:prstGeom prst="rect">
                <a:avLst/>
              </a:prstGeom>
              <a:solidFill>
                <a:srgbClr val="4E67C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Fish">
                <a:extLst>
                  <a:ext uri="{FF2B5EF4-FFF2-40B4-BE49-F238E27FC236}">
                    <a16:creationId xmlns:a16="http://schemas.microsoft.com/office/drawing/2014/main" id="{F15ED86B-AF20-F847-A4F3-B42B8103B77F}"/>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4585902" y="1836954"/>
                <a:ext cx="1116227" cy="1116227"/>
              </a:xfrm>
              <a:prstGeom prst="rect">
                <a:avLst/>
              </a:prstGeom>
            </p:spPr>
          </p:pic>
          <p:pic>
            <p:nvPicPr>
              <p:cNvPr id="11" name="Graphic 10" descr="Fish">
                <a:extLst>
                  <a:ext uri="{FF2B5EF4-FFF2-40B4-BE49-F238E27FC236}">
                    <a16:creationId xmlns:a16="http://schemas.microsoft.com/office/drawing/2014/main" id="{F69D50B5-E17E-614F-8C0E-735DEF3BAC4D}"/>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3575223" y="1398633"/>
                <a:ext cx="1116227" cy="1116227"/>
              </a:xfrm>
              <a:prstGeom prst="rect">
                <a:avLst/>
              </a:prstGeom>
            </p:spPr>
          </p:pic>
          <p:pic>
            <p:nvPicPr>
              <p:cNvPr id="12" name="Graphic 11" descr="Fish">
                <a:extLst>
                  <a:ext uri="{FF2B5EF4-FFF2-40B4-BE49-F238E27FC236}">
                    <a16:creationId xmlns:a16="http://schemas.microsoft.com/office/drawing/2014/main" id="{1CDC10C1-EDC4-B547-AB63-CE9B49AA16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1663" y="2705239"/>
                <a:ext cx="1116227" cy="1116227"/>
              </a:xfrm>
              <a:prstGeom prst="rect">
                <a:avLst/>
              </a:prstGeom>
            </p:spPr>
          </p:pic>
          <p:pic>
            <p:nvPicPr>
              <p:cNvPr id="13" name="Graphic 12" descr="Fish">
                <a:extLst>
                  <a:ext uri="{FF2B5EF4-FFF2-40B4-BE49-F238E27FC236}">
                    <a16:creationId xmlns:a16="http://schemas.microsoft.com/office/drawing/2014/main" id="{552F29C2-022D-B04B-9111-7622C060494B}"/>
                  </a:ext>
                </a:extLst>
              </p:cNvPr>
              <p:cNvPicPr>
                <a:picLocks noChangeAspect="1"/>
              </p:cNvPicPr>
              <p:nvPr/>
            </p:nvPicPr>
            <p:blipFill>
              <a:blip r:embed="rId2">
                <a:extLst>
                  <a:ext uri="{96DAC541-7B7A-43D3-8B79-37D633B846F1}">
                    <asvg:svgBlip xmlns:asvg="http://schemas.microsoft.com/office/drawing/2016/SVG/main" r:embed="rId6"/>
                  </a:ext>
                </a:extLst>
              </a:blip>
              <a:stretch>
                <a:fillRect/>
              </a:stretch>
            </p:blipFill>
            <p:spPr>
              <a:xfrm>
                <a:off x="4868119" y="3067867"/>
                <a:ext cx="1116227" cy="1116227"/>
              </a:xfrm>
              <a:prstGeom prst="rect">
                <a:avLst/>
              </a:prstGeom>
            </p:spPr>
          </p:pic>
        </p:grpSp>
      </p:grpSp>
      <p:cxnSp>
        <p:nvCxnSpPr>
          <p:cNvPr id="35" name="Straight Arrow Connector 34">
            <a:extLst>
              <a:ext uri="{FF2B5EF4-FFF2-40B4-BE49-F238E27FC236}">
                <a16:creationId xmlns:a16="http://schemas.microsoft.com/office/drawing/2014/main" id="{D557D530-5BBE-4E42-ADEA-E1560C15F763}"/>
              </a:ext>
            </a:extLst>
          </p:cNvPr>
          <p:cNvCxnSpPr>
            <a:cxnSpLocks/>
          </p:cNvCxnSpPr>
          <p:nvPr/>
        </p:nvCxnSpPr>
        <p:spPr>
          <a:xfrm>
            <a:off x="4772774" y="2194592"/>
            <a:ext cx="0" cy="320040"/>
          </a:xfrm>
          <a:prstGeom prst="straightConnector1">
            <a:avLst/>
          </a:prstGeom>
          <a:ln w="38100">
            <a:solidFill>
              <a:schemeClr val="accent1"/>
            </a:solidFill>
            <a:tailEnd type="triangle"/>
          </a:ln>
        </p:spPr>
        <p:style>
          <a:lnRef idx="3">
            <a:schemeClr val="accent5"/>
          </a:lnRef>
          <a:fillRef idx="0">
            <a:schemeClr val="accent5"/>
          </a:fillRef>
          <a:effectRef idx="2">
            <a:schemeClr val="accent5"/>
          </a:effectRef>
          <a:fontRef idx="minor">
            <a:schemeClr val="tx1"/>
          </a:fontRef>
        </p:style>
      </p:cxnSp>
      <p:sp>
        <p:nvSpPr>
          <p:cNvPr id="37" name="TextBox 36">
            <a:extLst>
              <a:ext uri="{FF2B5EF4-FFF2-40B4-BE49-F238E27FC236}">
                <a16:creationId xmlns:a16="http://schemas.microsoft.com/office/drawing/2014/main" id="{096B8D01-F8E5-AC4A-86D2-B8AEC8884C91}"/>
              </a:ext>
            </a:extLst>
          </p:cNvPr>
          <p:cNvSpPr txBox="1"/>
          <p:nvPr/>
        </p:nvSpPr>
        <p:spPr>
          <a:xfrm>
            <a:off x="4137432" y="1709746"/>
            <a:ext cx="1241045" cy="369332"/>
          </a:xfrm>
          <a:prstGeom prst="rect">
            <a:avLst/>
          </a:prstGeom>
          <a:noFill/>
        </p:spPr>
        <p:txBody>
          <a:bodyPr wrap="none" rtlCol="0">
            <a:spAutoFit/>
          </a:bodyPr>
          <a:lstStyle/>
          <a:p>
            <a:r>
              <a:rPr lang="en-US" dirty="0">
                <a:latin typeface="Avenir Book" panose="02000503020000020003" pitchFamily="2" charset="0"/>
              </a:rPr>
              <a:t>Gene flow</a:t>
            </a:r>
          </a:p>
        </p:txBody>
      </p:sp>
      <p:cxnSp>
        <p:nvCxnSpPr>
          <p:cNvPr id="38" name="Straight Arrow Connector 37">
            <a:extLst>
              <a:ext uri="{FF2B5EF4-FFF2-40B4-BE49-F238E27FC236}">
                <a16:creationId xmlns:a16="http://schemas.microsoft.com/office/drawing/2014/main" id="{C4A94468-1FC5-C843-BBA3-AE4C930B6ADE}"/>
              </a:ext>
            </a:extLst>
          </p:cNvPr>
          <p:cNvCxnSpPr>
            <a:cxnSpLocks/>
          </p:cNvCxnSpPr>
          <p:nvPr/>
        </p:nvCxnSpPr>
        <p:spPr>
          <a:xfrm>
            <a:off x="10111322" y="3020136"/>
            <a:ext cx="0" cy="1036224"/>
          </a:xfrm>
          <a:prstGeom prst="straightConnector1">
            <a:avLst/>
          </a:prstGeom>
          <a:ln w="38100">
            <a:solidFill>
              <a:schemeClr val="tx1"/>
            </a:solidFill>
            <a:headEnd type="triangle"/>
            <a:tailEnd type="none"/>
          </a:ln>
        </p:spPr>
        <p:style>
          <a:lnRef idx="3">
            <a:schemeClr val="accent5"/>
          </a:lnRef>
          <a:fillRef idx="0">
            <a:schemeClr val="accent5"/>
          </a:fillRef>
          <a:effectRef idx="2">
            <a:schemeClr val="accent5"/>
          </a:effectRef>
          <a:fontRef idx="minor">
            <a:schemeClr val="tx1"/>
          </a:fontRef>
        </p:style>
      </p:cxnSp>
      <p:cxnSp>
        <p:nvCxnSpPr>
          <p:cNvPr id="42" name="Straight Arrow Connector 41">
            <a:extLst>
              <a:ext uri="{FF2B5EF4-FFF2-40B4-BE49-F238E27FC236}">
                <a16:creationId xmlns:a16="http://schemas.microsoft.com/office/drawing/2014/main" id="{1F46AD67-BB8C-8A48-802A-F752EB9DC478}"/>
              </a:ext>
            </a:extLst>
          </p:cNvPr>
          <p:cNvCxnSpPr/>
          <p:nvPr/>
        </p:nvCxnSpPr>
        <p:spPr>
          <a:xfrm flipV="1">
            <a:off x="4765062" y="2866270"/>
            <a:ext cx="0" cy="31815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3" name="TextBox 42">
            <a:extLst>
              <a:ext uri="{FF2B5EF4-FFF2-40B4-BE49-F238E27FC236}">
                <a16:creationId xmlns:a16="http://schemas.microsoft.com/office/drawing/2014/main" id="{FF73CBAD-5E72-EB49-845E-CB3AA622B451}"/>
              </a:ext>
            </a:extLst>
          </p:cNvPr>
          <p:cNvSpPr txBox="1"/>
          <p:nvPr/>
        </p:nvSpPr>
        <p:spPr>
          <a:xfrm>
            <a:off x="4185882" y="3264873"/>
            <a:ext cx="1133644" cy="369332"/>
          </a:xfrm>
          <a:prstGeom prst="rect">
            <a:avLst/>
          </a:prstGeom>
          <a:noFill/>
        </p:spPr>
        <p:txBody>
          <a:bodyPr wrap="none" rtlCol="0">
            <a:spAutoFit/>
          </a:bodyPr>
          <a:lstStyle/>
          <a:p>
            <a:r>
              <a:rPr lang="en-US" dirty="0">
                <a:latin typeface="Avenir Book" panose="02000503020000020003" pitchFamily="2" charset="0"/>
              </a:rPr>
              <a:t>Selection</a:t>
            </a:r>
          </a:p>
        </p:txBody>
      </p:sp>
      <p:grpSp>
        <p:nvGrpSpPr>
          <p:cNvPr id="44" name="Group 43">
            <a:extLst>
              <a:ext uri="{FF2B5EF4-FFF2-40B4-BE49-F238E27FC236}">
                <a16:creationId xmlns:a16="http://schemas.microsoft.com/office/drawing/2014/main" id="{41261985-9B5E-5F42-ACFA-3F5B55FEA48B}"/>
              </a:ext>
            </a:extLst>
          </p:cNvPr>
          <p:cNvGrpSpPr/>
          <p:nvPr/>
        </p:nvGrpSpPr>
        <p:grpSpPr>
          <a:xfrm>
            <a:off x="1932244" y="2367590"/>
            <a:ext cx="4758311" cy="2809392"/>
            <a:chOff x="3716843" y="2918538"/>
            <a:chExt cx="4758311" cy="2809392"/>
          </a:xfrm>
        </p:grpSpPr>
        <p:sp>
          <p:nvSpPr>
            <p:cNvPr id="45" name="Rectangle 44">
              <a:extLst>
                <a:ext uri="{FF2B5EF4-FFF2-40B4-BE49-F238E27FC236}">
                  <a16:creationId xmlns:a16="http://schemas.microsoft.com/office/drawing/2014/main" id="{5BE52C7E-778A-BD4B-A2AF-1C692AFF735D}"/>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010CEB5-F1D0-784E-9B61-BF595958F39E}"/>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47" name="Oval 46">
              <a:extLst>
                <a:ext uri="{FF2B5EF4-FFF2-40B4-BE49-F238E27FC236}">
                  <a16:creationId xmlns:a16="http://schemas.microsoft.com/office/drawing/2014/main" id="{9EA7F1BF-3807-B345-AA08-33EA59A721DC}"/>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A0FB4A3-1BB8-FF46-9EE4-11B3E9EAA984}"/>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EBA7B8-91A7-ED4C-B1B6-737DD4A3B19F}"/>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72EAD22-184D-C941-962F-80BED1B498BF}"/>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9F5A2BD-AD4F-104D-9028-B052D551EA11}"/>
                </a:ext>
              </a:extLst>
            </p:cNvPr>
            <p:cNvSpPr>
              <a:spLocks noChangeAspect="1"/>
            </p:cNvSpPr>
            <p:nvPr/>
          </p:nvSpPr>
          <p:spPr>
            <a:xfrm>
              <a:off x="6468890"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1BB294A-4A79-3A4A-BEB5-C5CB284FF1D9}"/>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1FC0B54-CB83-6E47-9A57-C2806D3AE062}"/>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CDC5452-48FD-F548-ACBD-8AA1F20A4107}"/>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2C56B2C-BA4A-254F-B975-5905B18ACE11}"/>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7FE53409-50F7-EC4C-8A72-EEA485295179}"/>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57" name="TextBox 56">
              <a:extLst>
                <a:ext uri="{FF2B5EF4-FFF2-40B4-BE49-F238E27FC236}">
                  <a16:creationId xmlns:a16="http://schemas.microsoft.com/office/drawing/2014/main" id="{E94FA07E-D922-904F-A270-08037D790A72}"/>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58" name="TextBox 57">
              <a:extLst>
                <a:ext uri="{FF2B5EF4-FFF2-40B4-BE49-F238E27FC236}">
                  <a16:creationId xmlns:a16="http://schemas.microsoft.com/office/drawing/2014/main" id="{CFEF735F-59A1-1E45-9698-E858627127D3}"/>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Tree>
    <p:extLst>
      <p:ext uri="{BB962C8B-B14F-4D97-AF65-F5344CB8AC3E}">
        <p14:creationId xmlns:p14="http://schemas.microsoft.com/office/powerpoint/2010/main" val="856563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7C07-F5CD-294E-896A-F3CA9BE738BE}"/>
              </a:ext>
            </a:extLst>
          </p:cNvPr>
          <p:cNvSpPr>
            <a:spLocks noGrp="1"/>
          </p:cNvSpPr>
          <p:nvPr>
            <p:ph type="title"/>
          </p:nvPr>
        </p:nvSpPr>
        <p:spPr/>
        <p:txBody>
          <a:bodyPr/>
          <a:lstStyle/>
          <a:p>
            <a:r>
              <a:rPr lang="en-US" dirty="0"/>
              <a:t>Selection vs. gene flow</a:t>
            </a:r>
          </a:p>
        </p:txBody>
      </p:sp>
      <p:sp>
        <p:nvSpPr>
          <p:cNvPr id="3" name="Content Placeholder 2">
            <a:extLst>
              <a:ext uri="{FF2B5EF4-FFF2-40B4-BE49-F238E27FC236}">
                <a16:creationId xmlns:a16="http://schemas.microsoft.com/office/drawing/2014/main" id="{4482B6C0-F343-A143-BEBD-DD5D8A24314A}"/>
              </a:ext>
            </a:extLst>
          </p:cNvPr>
          <p:cNvSpPr>
            <a:spLocks noGrp="1"/>
          </p:cNvSpPr>
          <p:nvPr>
            <p:ph idx="1"/>
          </p:nvPr>
        </p:nvSpPr>
        <p:spPr>
          <a:xfrm>
            <a:off x="838200" y="1825625"/>
            <a:ext cx="6919870" cy="4351338"/>
          </a:xfrm>
        </p:spPr>
        <p:txBody>
          <a:bodyPr/>
          <a:lstStyle/>
          <a:p>
            <a:pPr marL="0" indent="0">
              <a:lnSpc>
                <a:spcPct val="100000"/>
              </a:lnSpc>
              <a:buNone/>
            </a:pPr>
            <a:r>
              <a:rPr lang="en-US" dirty="0"/>
              <a:t>If selection is </a:t>
            </a:r>
            <a:r>
              <a:rPr lang="en-US" b="1" dirty="0"/>
              <a:t>weaker</a:t>
            </a:r>
            <a:r>
              <a:rPr lang="en-US" dirty="0"/>
              <a:t> than gene flow, the locally adapted alleles will be swamped and the local adaptation will be lost.</a:t>
            </a:r>
          </a:p>
        </p:txBody>
      </p:sp>
      <p:grpSp>
        <p:nvGrpSpPr>
          <p:cNvPr id="4" name="Group 3">
            <a:extLst>
              <a:ext uri="{FF2B5EF4-FFF2-40B4-BE49-F238E27FC236}">
                <a16:creationId xmlns:a16="http://schemas.microsoft.com/office/drawing/2014/main" id="{7BC5E80D-6FB8-E942-8529-010B7DE70979}"/>
              </a:ext>
            </a:extLst>
          </p:cNvPr>
          <p:cNvGrpSpPr/>
          <p:nvPr/>
        </p:nvGrpSpPr>
        <p:grpSpPr>
          <a:xfrm rot="16200000">
            <a:off x="7162694" y="2133522"/>
            <a:ext cx="5837536" cy="2785461"/>
            <a:chOff x="3311612" y="1398633"/>
            <a:chExt cx="5837536" cy="2785461"/>
          </a:xfrm>
        </p:grpSpPr>
        <p:grpSp>
          <p:nvGrpSpPr>
            <p:cNvPr id="5" name="Group 4">
              <a:extLst>
                <a:ext uri="{FF2B5EF4-FFF2-40B4-BE49-F238E27FC236}">
                  <a16:creationId xmlns:a16="http://schemas.microsoft.com/office/drawing/2014/main" id="{2E46534F-BCF9-BC44-8515-3C0BBBCFAFD2}"/>
                </a:ext>
              </a:extLst>
            </p:cNvPr>
            <p:cNvGrpSpPr>
              <a:grpSpLocks noChangeAspect="1"/>
            </p:cNvGrpSpPr>
            <p:nvPr/>
          </p:nvGrpSpPr>
          <p:grpSpPr>
            <a:xfrm>
              <a:off x="6381235" y="1465971"/>
              <a:ext cx="2767913" cy="2666061"/>
              <a:chOff x="6381235" y="1465971"/>
              <a:chExt cx="2767913" cy="2666061"/>
            </a:xfrm>
          </p:grpSpPr>
          <p:sp>
            <p:nvSpPr>
              <p:cNvPr id="12" name="Rectangle 11">
                <a:extLst>
                  <a:ext uri="{FF2B5EF4-FFF2-40B4-BE49-F238E27FC236}">
                    <a16:creationId xmlns:a16="http://schemas.microsoft.com/office/drawing/2014/main" id="{B6981CE6-F21B-CF42-92F0-CC855DCF0B73}"/>
                  </a:ext>
                </a:extLst>
              </p:cNvPr>
              <p:cNvSpPr/>
              <p:nvPr/>
            </p:nvSpPr>
            <p:spPr>
              <a:xfrm>
                <a:off x="6381235" y="1465971"/>
                <a:ext cx="2767913" cy="2607276"/>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Fish">
                <a:extLst>
                  <a:ext uri="{FF2B5EF4-FFF2-40B4-BE49-F238E27FC236}">
                    <a16:creationId xmlns:a16="http://schemas.microsoft.com/office/drawing/2014/main" id="{AAF617E9-E064-DD4B-8961-FBA740E20E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685005" y="1465971"/>
                <a:ext cx="1115568" cy="1115568"/>
              </a:xfrm>
              <a:prstGeom prst="rect">
                <a:avLst/>
              </a:prstGeom>
            </p:spPr>
          </p:pic>
          <p:pic>
            <p:nvPicPr>
              <p:cNvPr id="14" name="Graphic 13" descr="Fish">
                <a:extLst>
                  <a:ext uri="{FF2B5EF4-FFF2-40B4-BE49-F238E27FC236}">
                    <a16:creationId xmlns:a16="http://schemas.microsoft.com/office/drawing/2014/main" id="{C3FEB104-3E13-8146-BD3A-FA050F3014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787331" y="1959681"/>
                <a:ext cx="1115568" cy="1115568"/>
              </a:xfrm>
              <a:prstGeom prst="rect">
                <a:avLst/>
              </a:prstGeom>
            </p:spPr>
          </p:pic>
          <p:pic>
            <p:nvPicPr>
              <p:cNvPr id="15" name="Graphic 14" descr="Fish">
                <a:extLst>
                  <a:ext uri="{FF2B5EF4-FFF2-40B4-BE49-F238E27FC236}">
                    <a16:creationId xmlns:a16="http://schemas.microsoft.com/office/drawing/2014/main" id="{C633AFD0-7013-EF46-8769-EE8E5335E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781099" y="2556231"/>
                <a:ext cx="1115568" cy="1115568"/>
              </a:xfrm>
              <a:prstGeom prst="rect">
                <a:avLst/>
              </a:prstGeom>
            </p:spPr>
          </p:pic>
          <p:pic>
            <p:nvPicPr>
              <p:cNvPr id="16" name="Graphic 15" descr="Fish">
                <a:extLst>
                  <a:ext uri="{FF2B5EF4-FFF2-40B4-BE49-F238E27FC236}">
                    <a16:creationId xmlns:a16="http://schemas.microsoft.com/office/drawing/2014/main" id="{10A89546-7970-8F4E-8032-7875572D88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541082" y="3016464"/>
                <a:ext cx="1115568" cy="1115568"/>
              </a:xfrm>
              <a:prstGeom prst="rect">
                <a:avLst/>
              </a:prstGeom>
            </p:spPr>
          </p:pic>
        </p:grpSp>
        <p:grpSp>
          <p:nvGrpSpPr>
            <p:cNvPr id="6" name="Group 5">
              <a:extLst>
                <a:ext uri="{FF2B5EF4-FFF2-40B4-BE49-F238E27FC236}">
                  <a16:creationId xmlns:a16="http://schemas.microsoft.com/office/drawing/2014/main" id="{D4FF3111-4B8C-4B49-BFDB-8526DBD21504}"/>
                </a:ext>
              </a:extLst>
            </p:cNvPr>
            <p:cNvGrpSpPr>
              <a:grpSpLocks noChangeAspect="1"/>
            </p:cNvGrpSpPr>
            <p:nvPr/>
          </p:nvGrpSpPr>
          <p:grpSpPr>
            <a:xfrm>
              <a:off x="3311612" y="1398633"/>
              <a:ext cx="2767913" cy="2785461"/>
              <a:chOff x="3311612" y="1398633"/>
              <a:chExt cx="2767913" cy="2785461"/>
            </a:xfrm>
          </p:grpSpPr>
          <p:sp>
            <p:nvSpPr>
              <p:cNvPr id="7" name="Rectangle 6">
                <a:extLst>
                  <a:ext uri="{FF2B5EF4-FFF2-40B4-BE49-F238E27FC236}">
                    <a16:creationId xmlns:a16="http://schemas.microsoft.com/office/drawing/2014/main" id="{7C19C90A-4B13-B848-9758-C6E14BF72E9C}"/>
                  </a:ext>
                </a:extLst>
              </p:cNvPr>
              <p:cNvSpPr/>
              <p:nvPr/>
            </p:nvSpPr>
            <p:spPr>
              <a:xfrm>
                <a:off x="3311612" y="1465971"/>
                <a:ext cx="2767913" cy="2607276"/>
              </a:xfrm>
              <a:prstGeom prst="rect">
                <a:avLst/>
              </a:prstGeom>
              <a:solidFill>
                <a:srgbClr val="4E67C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Fish">
                <a:extLst>
                  <a:ext uri="{FF2B5EF4-FFF2-40B4-BE49-F238E27FC236}">
                    <a16:creationId xmlns:a16="http://schemas.microsoft.com/office/drawing/2014/main" id="{3A31C5AC-9D70-EC4B-9B57-A96DB6439E7A}"/>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4585902" y="1836954"/>
                <a:ext cx="1116227" cy="1116227"/>
              </a:xfrm>
              <a:prstGeom prst="rect">
                <a:avLst/>
              </a:prstGeom>
            </p:spPr>
          </p:pic>
          <p:pic>
            <p:nvPicPr>
              <p:cNvPr id="9" name="Graphic 8" descr="Fish">
                <a:extLst>
                  <a:ext uri="{FF2B5EF4-FFF2-40B4-BE49-F238E27FC236}">
                    <a16:creationId xmlns:a16="http://schemas.microsoft.com/office/drawing/2014/main" id="{860B710F-E528-1B48-B17B-F005F75AE876}"/>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3575223" y="1398633"/>
                <a:ext cx="1116227" cy="1116227"/>
              </a:xfrm>
              <a:prstGeom prst="rect">
                <a:avLst/>
              </a:prstGeom>
            </p:spPr>
          </p:pic>
          <p:pic>
            <p:nvPicPr>
              <p:cNvPr id="10" name="Graphic 9" descr="Fish">
                <a:extLst>
                  <a:ext uri="{FF2B5EF4-FFF2-40B4-BE49-F238E27FC236}">
                    <a16:creationId xmlns:a16="http://schemas.microsoft.com/office/drawing/2014/main" id="{A74D47A9-1D39-6B4D-AFD3-6D012AE038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1663" y="2705239"/>
                <a:ext cx="1116227" cy="1116227"/>
              </a:xfrm>
              <a:prstGeom prst="rect">
                <a:avLst/>
              </a:prstGeom>
            </p:spPr>
          </p:pic>
          <p:pic>
            <p:nvPicPr>
              <p:cNvPr id="11" name="Graphic 10" descr="Fish">
                <a:extLst>
                  <a:ext uri="{FF2B5EF4-FFF2-40B4-BE49-F238E27FC236}">
                    <a16:creationId xmlns:a16="http://schemas.microsoft.com/office/drawing/2014/main" id="{B29C4737-2F53-A04E-B8EB-7597CBE8097C}"/>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4868119" y="3067867"/>
                <a:ext cx="1116227" cy="1116227"/>
              </a:xfrm>
              <a:prstGeom prst="rect">
                <a:avLst/>
              </a:prstGeom>
            </p:spPr>
          </p:pic>
        </p:grpSp>
      </p:grpSp>
      <p:cxnSp>
        <p:nvCxnSpPr>
          <p:cNvPr id="17" name="Straight Arrow Connector 16">
            <a:extLst>
              <a:ext uri="{FF2B5EF4-FFF2-40B4-BE49-F238E27FC236}">
                <a16:creationId xmlns:a16="http://schemas.microsoft.com/office/drawing/2014/main" id="{A136E1D0-41A3-8B44-92A1-E8364AC280CB}"/>
              </a:ext>
            </a:extLst>
          </p:cNvPr>
          <p:cNvCxnSpPr>
            <a:cxnSpLocks/>
          </p:cNvCxnSpPr>
          <p:nvPr/>
        </p:nvCxnSpPr>
        <p:spPr>
          <a:xfrm>
            <a:off x="10111322" y="3020136"/>
            <a:ext cx="0" cy="1036224"/>
          </a:xfrm>
          <a:prstGeom prst="straightConnector1">
            <a:avLst/>
          </a:prstGeom>
          <a:ln w="38100">
            <a:solidFill>
              <a:schemeClr val="tx1"/>
            </a:solidFill>
            <a:headEnd type="triangle"/>
            <a:tailEnd type="non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65336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7C07-F5CD-294E-896A-F3CA9BE738BE}"/>
              </a:ext>
            </a:extLst>
          </p:cNvPr>
          <p:cNvSpPr>
            <a:spLocks noGrp="1"/>
          </p:cNvSpPr>
          <p:nvPr>
            <p:ph type="title"/>
          </p:nvPr>
        </p:nvSpPr>
        <p:spPr/>
        <p:txBody>
          <a:bodyPr/>
          <a:lstStyle/>
          <a:p>
            <a:r>
              <a:rPr lang="en-US" dirty="0"/>
              <a:t>Selection vs. gene flow</a:t>
            </a:r>
          </a:p>
        </p:txBody>
      </p:sp>
      <p:sp>
        <p:nvSpPr>
          <p:cNvPr id="3" name="Content Placeholder 2">
            <a:extLst>
              <a:ext uri="{FF2B5EF4-FFF2-40B4-BE49-F238E27FC236}">
                <a16:creationId xmlns:a16="http://schemas.microsoft.com/office/drawing/2014/main" id="{4482B6C0-F343-A143-BEBD-DD5D8A24314A}"/>
              </a:ext>
            </a:extLst>
          </p:cNvPr>
          <p:cNvSpPr>
            <a:spLocks noGrp="1"/>
          </p:cNvSpPr>
          <p:nvPr>
            <p:ph idx="1"/>
          </p:nvPr>
        </p:nvSpPr>
        <p:spPr>
          <a:xfrm>
            <a:off x="838200" y="1825625"/>
            <a:ext cx="6919870" cy="4667250"/>
          </a:xfrm>
        </p:spPr>
        <p:txBody>
          <a:bodyPr>
            <a:normAutofit/>
          </a:bodyPr>
          <a:lstStyle/>
          <a:p>
            <a:pPr marL="0" indent="0">
              <a:lnSpc>
                <a:spcPct val="100000"/>
              </a:lnSpc>
              <a:buNone/>
            </a:pPr>
            <a:r>
              <a:rPr lang="en-US" dirty="0"/>
              <a:t>If selection is </a:t>
            </a:r>
            <a:r>
              <a:rPr lang="en-US" b="1" dirty="0"/>
              <a:t>stronger</a:t>
            </a:r>
            <a:r>
              <a:rPr lang="en-US" dirty="0"/>
              <a:t> than gene flow, the locally adapted alleles will be maintained despite gene flow. </a:t>
            </a:r>
          </a:p>
          <a:p>
            <a:pPr marL="0" indent="0">
              <a:lnSpc>
                <a:spcPct val="100000"/>
              </a:lnSpc>
              <a:buNone/>
            </a:pPr>
            <a:endParaRPr lang="en-US" dirty="0"/>
          </a:p>
          <a:p>
            <a:pPr marL="0" indent="0">
              <a:lnSpc>
                <a:spcPct val="100000"/>
              </a:lnSpc>
              <a:buNone/>
            </a:pPr>
            <a:r>
              <a:rPr lang="en-US" dirty="0"/>
              <a:t>The locally adaptive allele will be maintained but overall population differentiation will be homogenized by gene flow through recombination.</a:t>
            </a:r>
          </a:p>
          <a:p>
            <a:pPr marL="0" indent="0">
              <a:lnSpc>
                <a:spcPct val="100000"/>
              </a:lnSpc>
              <a:buNone/>
            </a:pPr>
            <a:endParaRPr lang="en-US" dirty="0"/>
          </a:p>
          <a:p>
            <a:pPr marL="0" indent="0">
              <a:lnSpc>
                <a:spcPct val="100000"/>
              </a:lnSpc>
              <a:buNone/>
            </a:pPr>
            <a:r>
              <a:rPr lang="en-US" dirty="0"/>
              <a:t>Strong selection </a:t>
            </a:r>
            <a:r>
              <a:rPr lang="en-US" dirty="0">
                <a:sym typeface="Wingdings" pitchFamily="2" charset="2"/>
              </a:rPr>
              <a:t> strong linked selection  larger F</a:t>
            </a:r>
            <a:r>
              <a:rPr lang="en-US" baseline="-25000" dirty="0">
                <a:sym typeface="Wingdings" pitchFamily="2" charset="2"/>
              </a:rPr>
              <a:t>ST</a:t>
            </a:r>
            <a:r>
              <a:rPr lang="en-US" dirty="0">
                <a:sym typeface="Wingdings" pitchFamily="2" charset="2"/>
              </a:rPr>
              <a:t> peak</a:t>
            </a:r>
            <a:endParaRPr lang="en-US" dirty="0"/>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7BC5E80D-6FB8-E942-8529-010B7DE70979}"/>
              </a:ext>
            </a:extLst>
          </p:cNvPr>
          <p:cNvGrpSpPr/>
          <p:nvPr/>
        </p:nvGrpSpPr>
        <p:grpSpPr>
          <a:xfrm rot="16200000">
            <a:off x="7162694" y="2133522"/>
            <a:ext cx="5837536" cy="2785461"/>
            <a:chOff x="3311612" y="1398633"/>
            <a:chExt cx="5837536" cy="2785461"/>
          </a:xfrm>
        </p:grpSpPr>
        <p:grpSp>
          <p:nvGrpSpPr>
            <p:cNvPr id="5" name="Group 4">
              <a:extLst>
                <a:ext uri="{FF2B5EF4-FFF2-40B4-BE49-F238E27FC236}">
                  <a16:creationId xmlns:a16="http://schemas.microsoft.com/office/drawing/2014/main" id="{2E46534F-BCF9-BC44-8515-3C0BBBCFAFD2}"/>
                </a:ext>
              </a:extLst>
            </p:cNvPr>
            <p:cNvGrpSpPr>
              <a:grpSpLocks noChangeAspect="1"/>
            </p:cNvGrpSpPr>
            <p:nvPr/>
          </p:nvGrpSpPr>
          <p:grpSpPr>
            <a:xfrm>
              <a:off x="6381235" y="1465971"/>
              <a:ext cx="2767913" cy="2666061"/>
              <a:chOff x="6381235" y="1465971"/>
              <a:chExt cx="2767913" cy="2666061"/>
            </a:xfrm>
          </p:grpSpPr>
          <p:sp>
            <p:nvSpPr>
              <p:cNvPr id="12" name="Rectangle 11">
                <a:extLst>
                  <a:ext uri="{FF2B5EF4-FFF2-40B4-BE49-F238E27FC236}">
                    <a16:creationId xmlns:a16="http://schemas.microsoft.com/office/drawing/2014/main" id="{B6981CE6-F21B-CF42-92F0-CC855DCF0B73}"/>
                  </a:ext>
                </a:extLst>
              </p:cNvPr>
              <p:cNvSpPr/>
              <p:nvPr/>
            </p:nvSpPr>
            <p:spPr>
              <a:xfrm>
                <a:off x="6381235" y="1465971"/>
                <a:ext cx="2767913" cy="2607276"/>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Fish">
                <a:extLst>
                  <a:ext uri="{FF2B5EF4-FFF2-40B4-BE49-F238E27FC236}">
                    <a16:creationId xmlns:a16="http://schemas.microsoft.com/office/drawing/2014/main" id="{AAF617E9-E064-DD4B-8961-FBA740E20E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685005" y="1465971"/>
                <a:ext cx="1115568" cy="1115568"/>
              </a:xfrm>
              <a:prstGeom prst="rect">
                <a:avLst/>
              </a:prstGeom>
            </p:spPr>
          </p:pic>
          <p:pic>
            <p:nvPicPr>
              <p:cNvPr id="14" name="Graphic 13" descr="Fish">
                <a:extLst>
                  <a:ext uri="{FF2B5EF4-FFF2-40B4-BE49-F238E27FC236}">
                    <a16:creationId xmlns:a16="http://schemas.microsoft.com/office/drawing/2014/main" id="{C3FEB104-3E13-8146-BD3A-FA050F3014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787331" y="1959681"/>
                <a:ext cx="1115568" cy="1115568"/>
              </a:xfrm>
              <a:prstGeom prst="rect">
                <a:avLst/>
              </a:prstGeom>
            </p:spPr>
          </p:pic>
          <p:pic>
            <p:nvPicPr>
              <p:cNvPr id="15" name="Graphic 14" descr="Fish">
                <a:extLst>
                  <a:ext uri="{FF2B5EF4-FFF2-40B4-BE49-F238E27FC236}">
                    <a16:creationId xmlns:a16="http://schemas.microsoft.com/office/drawing/2014/main" id="{C633AFD0-7013-EF46-8769-EE8E5335E6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781099" y="2556231"/>
                <a:ext cx="1115568" cy="1115568"/>
              </a:xfrm>
              <a:prstGeom prst="rect">
                <a:avLst/>
              </a:prstGeom>
            </p:spPr>
          </p:pic>
          <p:pic>
            <p:nvPicPr>
              <p:cNvPr id="16" name="Graphic 15" descr="Fish">
                <a:extLst>
                  <a:ext uri="{FF2B5EF4-FFF2-40B4-BE49-F238E27FC236}">
                    <a16:creationId xmlns:a16="http://schemas.microsoft.com/office/drawing/2014/main" id="{10A89546-7970-8F4E-8032-7875572D88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7541082" y="3016464"/>
                <a:ext cx="1115568" cy="1115568"/>
              </a:xfrm>
              <a:prstGeom prst="rect">
                <a:avLst/>
              </a:prstGeom>
            </p:spPr>
          </p:pic>
        </p:grpSp>
        <p:grpSp>
          <p:nvGrpSpPr>
            <p:cNvPr id="6" name="Group 5">
              <a:extLst>
                <a:ext uri="{FF2B5EF4-FFF2-40B4-BE49-F238E27FC236}">
                  <a16:creationId xmlns:a16="http://schemas.microsoft.com/office/drawing/2014/main" id="{D4FF3111-4B8C-4B49-BFDB-8526DBD21504}"/>
                </a:ext>
              </a:extLst>
            </p:cNvPr>
            <p:cNvGrpSpPr>
              <a:grpSpLocks noChangeAspect="1"/>
            </p:cNvGrpSpPr>
            <p:nvPr/>
          </p:nvGrpSpPr>
          <p:grpSpPr>
            <a:xfrm>
              <a:off x="3311612" y="1398633"/>
              <a:ext cx="2767913" cy="2785461"/>
              <a:chOff x="3311612" y="1398633"/>
              <a:chExt cx="2767913" cy="2785461"/>
            </a:xfrm>
          </p:grpSpPr>
          <p:sp>
            <p:nvSpPr>
              <p:cNvPr id="7" name="Rectangle 6">
                <a:extLst>
                  <a:ext uri="{FF2B5EF4-FFF2-40B4-BE49-F238E27FC236}">
                    <a16:creationId xmlns:a16="http://schemas.microsoft.com/office/drawing/2014/main" id="{7C19C90A-4B13-B848-9758-C6E14BF72E9C}"/>
                  </a:ext>
                </a:extLst>
              </p:cNvPr>
              <p:cNvSpPr/>
              <p:nvPr/>
            </p:nvSpPr>
            <p:spPr>
              <a:xfrm>
                <a:off x="3311612" y="1465971"/>
                <a:ext cx="2767913" cy="2607276"/>
              </a:xfrm>
              <a:prstGeom prst="rect">
                <a:avLst/>
              </a:prstGeom>
              <a:solidFill>
                <a:srgbClr val="4E67C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Fish">
                <a:extLst>
                  <a:ext uri="{FF2B5EF4-FFF2-40B4-BE49-F238E27FC236}">
                    <a16:creationId xmlns:a16="http://schemas.microsoft.com/office/drawing/2014/main" id="{3A31C5AC-9D70-EC4B-9B57-A96DB6439E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5902" y="1836954"/>
                <a:ext cx="1116227" cy="1116227"/>
              </a:xfrm>
              <a:prstGeom prst="rect">
                <a:avLst/>
              </a:prstGeom>
            </p:spPr>
          </p:pic>
          <p:pic>
            <p:nvPicPr>
              <p:cNvPr id="9" name="Graphic 8" descr="Fish">
                <a:extLst>
                  <a:ext uri="{FF2B5EF4-FFF2-40B4-BE49-F238E27FC236}">
                    <a16:creationId xmlns:a16="http://schemas.microsoft.com/office/drawing/2014/main" id="{860B710F-E528-1B48-B17B-F005F75AE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5223" y="1398633"/>
                <a:ext cx="1116227" cy="1116227"/>
              </a:xfrm>
              <a:prstGeom prst="rect">
                <a:avLst/>
              </a:prstGeom>
            </p:spPr>
          </p:pic>
          <p:pic>
            <p:nvPicPr>
              <p:cNvPr id="10" name="Graphic 9" descr="Fish">
                <a:extLst>
                  <a:ext uri="{FF2B5EF4-FFF2-40B4-BE49-F238E27FC236}">
                    <a16:creationId xmlns:a16="http://schemas.microsoft.com/office/drawing/2014/main" id="{A74D47A9-1D39-6B4D-AFD3-6D012AE03891}"/>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611663" y="2705239"/>
                <a:ext cx="1116227" cy="1116227"/>
              </a:xfrm>
              <a:prstGeom prst="rect">
                <a:avLst/>
              </a:prstGeom>
            </p:spPr>
          </p:pic>
          <p:pic>
            <p:nvPicPr>
              <p:cNvPr id="11" name="Graphic 10" descr="Fish">
                <a:extLst>
                  <a:ext uri="{FF2B5EF4-FFF2-40B4-BE49-F238E27FC236}">
                    <a16:creationId xmlns:a16="http://schemas.microsoft.com/office/drawing/2014/main" id="{B29C4737-2F53-A04E-B8EB-7597CBE809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8119" y="3067867"/>
                <a:ext cx="1116227" cy="1116227"/>
              </a:xfrm>
              <a:prstGeom prst="rect">
                <a:avLst/>
              </a:prstGeom>
            </p:spPr>
          </p:pic>
        </p:grpSp>
      </p:grpSp>
      <p:cxnSp>
        <p:nvCxnSpPr>
          <p:cNvPr id="17" name="Straight Arrow Connector 16">
            <a:extLst>
              <a:ext uri="{FF2B5EF4-FFF2-40B4-BE49-F238E27FC236}">
                <a16:creationId xmlns:a16="http://schemas.microsoft.com/office/drawing/2014/main" id="{A136E1D0-41A3-8B44-92A1-E8364AC280CB}"/>
              </a:ext>
            </a:extLst>
          </p:cNvPr>
          <p:cNvCxnSpPr>
            <a:cxnSpLocks/>
          </p:cNvCxnSpPr>
          <p:nvPr/>
        </p:nvCxnSpPr>
        <p:spPr>
          <a:xfrm>
            <a:off x="10111322" y="3020136"/>
            <a:ext cx="0" cy="1036224"/>
          </a:xfrm>
          <a:prstGeom prst="straightConnector1">
            <a:avLst/>
          </a:prstGeom>
          <a:ln w="38100">
            <a:solidFill>
              <a:schemeClr val="tx1"/>
            </a:solidFill>
            <a:headEnd type="triangle"/>
            <a:tailEnd type="non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751131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278D-486F-054D-8C00-C57411A43BE9}"/>
              </a:ext>
            </a:extLst>
          </p:cNvPr>
          <p:cNvSpPr>
            <a:spLocks noGrp="1"/>
          </p:cNvSpPr>
          <p:nvPr>
            <p:ph type="title"/>
          </p:nvPr>
        </p:nvSpPr>
        <p:spPr/>
        <p:txBody>
          <a:bodyPr/>
          <a:lstStyle/>
          <a:p>
            <a:r>
              <a:rPr lang="en-US" dirty="0"/>
              <a:t>Physical linkage and recombination</a:t>
            </a:r>
          </a:p>
        </p:txBody>
      </p:sp>
      <p:sp>
        <p:nvSpPr>
          <p:cNvPr id="3" name="Content Placeholder 2">
            <a:extLst>
              <a:ext uri="{FF2B5EF4-FFF2-40B4-BE49-F238E27FC236}">
                <a16:creationId xmlns:a16="http://schemas.microsoft.com/office/drawing/2014/main" id="{96394636-A140-6046-A310-18FFC47557A2}"/>
              </a:ext>
            </a:extLst>
          </p:cNvPr>
          <p:cNvSpPr>
            <a:spLocks noGrp="1"/>
          </p:cNvSpPr>
          <p:nvPr>
            <p:ph idx="1"/>
          </p:nvPr>
        </p:nvSpPr>
        <p:spPr>
          <a:xfrm>
            <a:off x="838200" y="1554678"/>
            <a:ext cx="10515600" cy="905094"/>
          </a:xfrm>
        </p:spPr>
        <p:txBody>
          <a:bodyPr>
            <a:normAutofit/>
          </a:bodyPr>
          <a:lstStyle/>
          <a:p>
            <a:pPr marL="0" indent="0">
              <a:buNone/>
            </a:pPr>
            <a:r>
              <a:rPr lang="en-US" dirty="0"/>
              <a:t>Recombination breaks linkage among sites at a rate that rapidly decays with distance.</a:t>
            </a:r>
          </a:p>
        </p:txBody>
      </p:sp>
      <p:sp>
        <p:nvSpPr>
          <p:cNvPr id="41" name="Rectangle 40">
            <a:extLst>
              <a:ext uri="{FF2B5EF4-FFF2-40B4-BE49-F238E27FC236}">
                <a16:creationId xmlns:a16="http://schemas.microsoft.com/office/drawing/2014/main" id="{BC8E6C5F-3424-BF41-9B3A-314CE526E954}"/>
              </a:ext>
            </a:extLst>
          </p:cNvPr>
          <p:cNvSpPr/>
          <p:nvPr/>
        </p:nvSpPr>
        <p:spPr>
          <a:xfrm>
            <a:off x="5465979" y="3103204"/>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5D0C0E3-596C-CD49-8DCD-5D0F39DBB45A}"/>
              </a:ext>
            </a:extLst>
          </p:cNvPr>
          <p:cNvSpPr txBox="1"/>
          <p:nvPr/>
        </p:nvSpPr>
        <p:spPr>
          <a:xfrm>
            <a:off x="6211138" y="2549206"/>
            <a:ext cx="1050288"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r>
              <a:rPr lang="en-US" dirty="0">
                <a:latin typeface="Avenir Book" panose="02000503020000020003" pitchFamily="2" charset="0"/>
              </a:rPr>
              <a:t> peak</a:t>
            </a:r>
          </a:p>
        </p:txBody>
      </p:sp>
      <p:cxnSp>
        <p:nvCxnSpPr>
          <p:cNvPr id="43" name="Straight Arrow Connector 42">
            <a:extLst>
              <a:ext uri="{FF2B5EF4-FFF2-40B4-BE49-F238E27FC236}">
                <a16:creationId xmlns:a16="http://schemas.microsoft.com/office/drawing/2014/main" id="{9C1DB690-5ABE-764D-956F-6676154981CB}"/>
              </a:ext>
            </a:extLst>
          </p:cNvPr>
          <p:cNvCxnSpPr/>
          <p:nvPr/>
        </p:nvCxnSpPr>
        <p:spPr>
          <a:xfrm>
            <a:off x="5465979" y="2930402"/>
            <a:ext cx="2479416" cy="0"/>
          </a:xfrm>
          <a:prstGeom prst="straightConnector1">
            <a:avLst/>
          </a:prstGeom>
          <a:ln w="38100">
            <a:headEnd type="triangle"/>
            <a:tailEnd type="triangle"/>
          </a:ln>
        </p:spPr>
        <p:style>
          <a:lnRef idx="3">
            <a:schemeClr val="accent5"/>
          </a:lnRef>
          <a:fillRef idx="0">
            <a:schemeClr val="accent5"/>
          </a:fillRef>
          <a:effectRef idx="2">
            <a:schemeClr val="accent5"/>
          </a:effectRef>
          <a:fontRef idx="minor">
            <a:schemeClr val="tx1"/>
          </a:fontRef>
        </p:style>
      </p:cxnSp>
      <p:grpSp>
        <p:nvGrpSpPr>
          <p:cNvPr id="44" name="Group 43">
            <a:extLst>
              <a:ext uri="{FF2B5EF4-FFF2-40B4-BE49-F238E27FC236}">
                <a16:creationId xmlns:a16="http://schemas.microsoft.com/office/drawing/2014/main" id="{E759B285-A37B-204B-9ED5-7BB55C3A4C25}"/>
              </a:ext>
            </a:extLst>
          </p:cNvPr>
          <p:cNvGrpSpPr/>
          <p:nvPr/>
        </p:nvGrpSpPr>
        <p:grpSpPr>
          <a:xfrm>
            <a:off x="3716843" y="2918538"/>
            <a:ext cx="4758311" cy="2809392"/>
            <a:chOff x="3716843" y="2918538"/>
            <a:chExt cx="4758311" cy="2809392"/>
          </a:xfrm>
        </p:grpSpPr>
        <p:sp>
          <p:nvSpPr>
            <p:cNvPr id="45" name="Rectangle 44">
              <a:extLst>
                <a:ext uri="{FF2B5EF4-FFF2-40B4-BE49-F238E27FC236}">
                  <a16:creationId xmlns:a16="http://schemas.microsoft.com/office/drawing/2014/main" id="{779B9320-C09B-5F44-9DBA-CA90FB3C9D81}"/>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09561CE-91DB-BA42-8693-BA4F99628C27}"/>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47" name="Oval 46">
              <a:extLst>
                <a:ext uri="{FF2B5EF4-FFF2-40B4-BE49-F238E27FC236}">
                  <a16:creationId xmlns:a16="http://schemas.microsoft.com/office/drawing/2014/main" id="{75D27474-27ED-4647-AA2F-9D5BC5355107}"/>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63CF705-3B0B-D846-86A0-978D23AA301E}"/>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A3EFC99-3270-1C42-998A-BA0C825B7871}"/>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DE149A8-FDBB-3A49-BD4D-542D60A5591C}"/>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6DD9488-6E48-B74D-A4C8-42FDE6E26D8E}"/>
                </a:ext>
              </a:extLst>
            </p:cNvPr>
            <p:cNvSpPr>
              <a:spLocks noChangeAspect="1"/>
            </p:cNvSpPr>
            <p:nvPr/>
          </p:nvSpPr>
          <p:spPr>
            <a:xfrm>
              <a:off x="6468890"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33EA74D-95EF-CE41-A21F-0AE0B81617F0}"/>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451EE25-5F14-F847-943B-C543FD7B97DB}"/>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37A0514-B198-5842-AA6C-960F7674B074}"/>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6FAE8D6-66A2-E04B-AD9F-C42110F80EF4}"/>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56E774E-4DEB-8140-AE42-633A913276A9}"/>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57" name="TextBox 56">
              <a:extLst>
                <a:ext uri="{FF2B5EF4-FFF2-40B4-BE49-F238E27FC236}">
                  <a16:creationId xmlns:a16="http://schemas.microsoft.com/office/drawing/2014/main" id="{377557C3-66BD-4546-AA66-FC84B7DD5565}"/>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58" name="TextBox 57">
              <a:extLst>
                <a:ext uri="{FF2B5EF4-FFF2-40B4-BE49-F238E27FC236}">
                  <a16:creationId xmlns:a16="http://schemas.microsoft.com/office/drawing/2014/main" id="{F98E6FB2-6E09-B645-A004-13CFAA2286AE}"/>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Tree>
    <p:extLst>
      <p:ext uri="{BB962C8B-B14F-4D97-AF65-F5344CB8AC3E}">
        <p14:creationId xmlns:p14="http://schemas.microsoft.com/office/powerpoint/2010/main" val="3693571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4963-0728-504B-8A82-592DF0C9633D}"/>
              </a:ext>
            </a:extLst>
          </p:cNvPr>
          <p:cNvSpPr>
            <a:spLocks noGrp="1"/>
          </p:cNvSpPr>
          <p:nvPr>
            <p:ph type="title"/>
          </p:nvPr>
        </p:nvSpPr>
        <p:spPr/>
        <p:txBody>
          <a:bodyPr/>
          <a:lstStyle/>
          <a:p>
            <a:r>
              <a:rPr lang="en-US" dirty="0"/>
              <a:t>Physical linkage and recombination</a:t>
            </a:r>
          </a:p>
        </p:txBody>
      </p:sp>
      <p:sp>
        <p:nvSpPr>
          <p:cNvPr id="3" name="Content Placeholder 2">
            <a:extLst>
              <a:ext uri="{FF2B5EF4-FFF2-40B4-BE49-F238E27FC236}">
                <a16:creationId xmlns:a16="http://schemas.microsoft.com/office/drawing/2014/main" id="{7D9243B4-75FC-4444-936D-844F9A57B849}"/>
              </a:ext>
            </a:extLst>
          </p:cNvPr>
          <p:cNvSpPr>
            <a:spLocks noGrp="1"/>
          </p:cNvSpPr>
          <p:nvPr>
            <p:ph idx="1"/>
          </p:nvPr>
        </p:nvSpPr>
        <p:spPr/>
        <p:txBody>
          <a:bodyPr/>
          <a:lstStyle/>
          <a:p>
            <a:pPr marL="0" indent="0">
              <a:buNone/>
            </a:pPr>
            <a:r>
              <a:rPr lang="en-US" dirty="0"/>
              <a:t>Isolating and identifying the loci underpinning local adaptations is generally easier when we can compare populations with different local adaptations that are connected by gene flow.</a:t>
            </a:r>
          </a:p>
          <a:p>
            <a:pPr marL="0" indent="0">
              <a:buNone/>
            </a:pPr>
            <a:endParaRPr lang="en-US" dirty="0"/>
          </a:p>
          <a:p>
            <a:pPr marL="0" indent="0">
              <a:buNone/>
            </a:pPr>
            <a:r>
              <a:rPr lang="en-US" dirty="0"/>
              <a:t>So that adaptive loci can stand out from a genomic background of low differentiation</a:t>
            </a:r>
          </a:p>
          <a:p>
            <a:pPr marL="0" indent="0">
              <a:buNone/>
            </a:pPr>
            <a:endParaRPr lang="en-US" dirty="0"/>
          </a:p>
        </p:txBody>
      </p:sp>
      <p:pic>
        <p:nvPicPr>
          <p:cNvPr id="4" name="Picture 3">
            <a:extLst>
              <a:ext uri="{FF2B5EF4-FFF2-40B4-BE49-F238E27FC236}">
                <a16:creationId xmlns:a16="http://schemas.microsoft.com/office/drawing/2014/main" id="{69009D7D-CF07-E643-876B-2AC1581AD0DF}"/>
              </a:ext>
            </a:extLst>
          </p:cNvPr>
          <p:cNvPicPr>
            <a:picLocks noChangeAspect="1"/>
          </p:cNvPicPr>
          <p:nvPr/>
        </p:nvPicPr>
        <p:blipFill rotWithShape="1">
          <a:blip r:embed="rId2"/>
          <a:srcRect b="83924"/>
          <a:stretch/>
        </p:blipFill>
        <p:spPr>
          <a:xfrm>
            <a:off x="529634" y="4275439"/>
            <a:ext cx="11132731" cy="1542406"/>
          </a:xfrm>
          <a:prstGeom prst="rect">
            <a:avLst/>
          </a:prstGeom>
        </p:spPr>
      </p:pic>
      <p:sp>
        <p:nvSpPr>
          <p:cNvPr id="5" name="TextBox 4">
            <a:extLst>
              <a:ext uri="{FF2B5EF4-FFF2-40B4-BE49-F238E27FC236}">
                <a16:creationId xmlns:a16="http://schemas.microsoft.com/office/drawing/2014/main" id="{2CAC638C-8B16-3248-A9C5-09EEA42EE7D6}"/>
              </a:ext>
            </a:extLst>
          </p:cNvPr>
          <p:cNvSpPr txBox="1"/>
          <p:nvPr/>
        </p:nvSpPr>
        <p:spPr>
          <a:xfrm>
            <a:off x="7591442" y="5812738"/>
            <a:ext cx="4070923" cy="369332"/>
          </a:xfrm>
          <a:prstGeom prst="rect">
            <a:avLst/>
          </a:prstGeom>
          <a:noFill/>
        </p:spPr>
        <p:txBody>
          <a:bodyPr wrap="none" rtlCol="0">
            <a:spAutoFit/>
          </a:bodyPr>
          <a:lstStyle/>
          <a:p>
            <a:r>
              <a:rPr lang="en-US" dirty="0">
                <a:latin typeface="Avenir Book" panose="02000503020000020003" pitchFamily="2" charset="0"/>
              </a:rPr>
              <a:t>Seehausen et al. 2014, Nat. Gen. Rev.</a:t>
            </a:r>
          </a:p>
        </p:txBody>
      </p:sp>
    </p:spTree>
    <p:extLst>
      <p:ext uri="{BB962C8B-B14F-4D97-AF65-F5344CB8AC3E}">
        <p14:creationId xmlns:p14="http://schemas.microsoft.com/office/powerpoint/2010/main" val="2039785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6C60-B17F-134A-B0CC-D4A8F52EF7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7E2014-748E-0C40-8DB0-0992638159C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C977941-D483-5B46-A613-57A9FAF0DA44}"/>
              </a:ext>
            </a:extLst>
          </p:cNvPr>
          <p:cNvPicPr>
            <a:picLocks noChangeAspect="1"/>
          </p:cNvPicPr>
          <p:nvPr/>
        </p:nvPicPr>
        <p:blipFill rotWithShape="1">
          <a:blip r:embed="rId2"/>
          <a:srcRect b="34774"/>
          <a:stretch/>
        </p:blipFill>
        <p:spPr>
          <a:xfrm>
            <a:off x="708531" y="148282"/>
            <a:ext cx="11132731" cy="6258096"/>
          </a:xfrm>
          <a:prstGeom prst="rect">
            <a:avLst/>
          </a:prstGeom>
        </p:spPr>
      </p:pic>
      <p:sp>
        <p:nvSpPr>
          <p:cNvPr id="5" name="TextBox 4">
            <a:extLst>
              <a:ext uri="{FF2B5EF4-FFF2-40B4-BE49-F238E27FC236}">
                <a16:creationId xmlns:a16="http://schemas.microsoft.com/office/drawing/2014/main" id="{D31566CD-6382-634E-A657-A0FDC646511F}"/>
              </a:ext>
            </a:extLst>
          </p:cNvPr>
          <p:cNvSpPr txBox="1"/>
          <p:nvPr/>
        </p:nvSpPr>
        <p:spPr>
          <a:xfrm>
            <a:off x="7599405" y="6356649"/>
            <a:ext cx="4070923" cy="369332"/>
          </a:xfrm>
          <a:prstGeom prst="rect">
            <a:avLst/>
          </a:prstGeom>
          <a:noFill/>
        </p:spPr>
        <p:txBody>
          <a:bodyPr wrap="none" rtlCol="0">
            <a:spAutoFit/>
          </a:bodyPr>
          <a:lstStyle/>
          <a:p>
            <a:r>
              <a:rPr lang="en-US" dirty="0">
                <a:latin typeface="Avenir Book" panose="02000503020000020003" pitchFamily="2" charset="0"/>
              </a:rPr>
              <a:t>Seehausen et al. 2014, Nat. Gen. Rev.</a:t>
            </a:r>
          </a:p>
        </p:txBody>
      </p:sp>
    </p:spTree>
    <p:extLst>
      <p:ext uri="{BB962C8B-B14F-4D97-AF65-F5344CB8AC3E}">
        <p14:creationId xmlns:p14="http://schemas.microsoft.com/office/powerpoint/2010/main" val="2054542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C58246-0856-E449-A5B5-E3BDEEB7E311}"/>
              </a:ext>
            </a:extLst>
          </p:cNvPr>
          <p:cNvSpPr>
            <a:spLocks noGrp="1"/>
          </p:cNvSpPr>
          <p:nvPr>
            <p:ph idx="1"/>
          </p:nvPr>
        </p:nvSpPr>
        <p:spPr>
          <a:xfrm>
            <a:off x="838200" y="457200"/>
            <a:ext cx="10515600" cy="5719763"/>
          </a:xfrm>
        </p:spPr>
        <p:txBody>
          <a:bodyPr/>
          <a:lstStyle/>
          <a:p>
            <a:pPr marL="0" indent="0">
              <a:buNone/>
            </a:pPr>
            <a:r>
              <a:rPr lang="en-US" dirty="0"/>
              <a:t>The combination of gene flow and recombination reduces the size of the peak and genome-wide differentiation. </a:t>
            </a:r>
          </a:p>
          <a:p>
            <a:pPr marL="0" indent="0">
              <a:buNone/>
            </a:pPr>
            <a:endParaRPr lang="en-US" dirty="0"/>
          </a:p>
          <a:p>
            <a:pPr marL="0" indent="0">
              <a:buNone/>
            </a:pPr>
            <a:r>
              <a:rPr lang="en-US" dirty="0"/>
              <a:t>In isolation (no gene flow), divergence at locally adapted loci builds up over long genomic distances.</a:t>
            </a:r>
          </a:p>
        </p:txBody>
      </p:sp>
      <p:pic>
        <p:nvPicPr>
          <p:cNvPr id="4" name="Picture 3">
            <a:extLst>
              <a:ext uri="{FF2B5EF4-FFF2-40B4-BE49-F238E27FC236}">
                <a16:creationId xmlns:a16="http://schemas.microsoft.com/office/drawing/2014/main" id="{32333480-EA72-2B41-8838-BF8B41502CCA}"/>
              </a:ext>
            </a:extLst>
          </p:cNvPr>
          <p:cNvPicPr>
            <a:picLocks noChangeAspect="1"/>
          </p:cNvPicPr>
          <p:nvPr/>
        </p:nvPicPr>
        <p:blipFill>
          <a:blip r:embed="rId2"/>
          <a:stretch>
            <a:fillRect/>
          </a:stretch>
        </p:blipFill>
        <p:spPr>
          <a:xfrm>
            <a:off x="1262155" y="2683476"/>
            <a:ext cx="9667690" cy="3383692"/>
          </a:xfrm>
          <a:prstGeom prst="rect">
            <a:avLst/>
          </a:prstGeom>
        </p:spPr>
      </p:pic>
      <p:sp>
        <p:nvSpPr>
          <p:cNvPr id="5" name="TextBox 4">
            <a:extLst>
              <a:ext uri="{FF2B5EF4-FFF2-40B4-BE49-F238E27FC236}">
                <a16:creationId xmlns:a16="http://schemas.microsoft.com/office/drawing/2014/main" id="{99366A7C-27D6-5441-B767-E225004F77F9}"/>
              </a:ext>
            </a:extLst>
          </p:cNvPr>
          <p:cNvSpPr txBox="1"/>
          <p:nvPr/>
        </p:nvSpPr>
        <p:spPr>
          <a:xfrm>
            <a:off x="8713334" y="5937400"/>
            <a:ext cx="2640466" cy="369332"/>
          </a:xfrm>
          <a:prstGeom prst="rect">
            <a:avLst/>
          </a:prstGeom>
          <a:noFill/>
        </p:spPr>
        <p:txBody>
          <a:bodyPr wrap="none" rtlCol="0">
            <a:spAutoFit/>
          </a:bodyPr>
          <a:lstStyle/>
          <a:p>
            <a:r>
              <a:rPr lang="en-US" dirty="0">
                <a:latin typeface="Avenir Book" panose="02000503020000020003" pitchFamily="2" charset="0"/>
              </a:rPr>
              <a:t>Feder et al. 2012, TREE</a:t>
            </a:r>
          </a:p>
        </p:txBody>
      </p:sp>
    </p:spTree>
    <p:extLst>
      <p:ext uri="{BB962C8B-B14F-4D97-AF65-F5344CB8AC3E}">
        <p14:creationId xmlns:p14="http://schemas.microsoft.com/office/powerpoint/2010/main" val="2840127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F15B-A50D-E74A-951B-5E79051DD90B}"/>
              </a:ext>
            </a:extLst>
          </p:cNvPr>
          <p:cNvSpPr>
            <a:spLocks noGrp="1"/>
          </p:cNvSpPr>
          <p:nvPr>
            <p:ph type="title"/>
          </p:nvPr>
        </p:nvSpPr>
        <p:spPr/>
        <p:txBody>
          <a:bodyPr/>
          <a:lstStyle/>
          <a:p>
            <a:r>
              <a:rPr lang="en-US" dirty="0"/>
              <a:t>Mechanisms that reduce recombination</a:t>
            </a:r>
          </a:p>
        </p:txBody>
      </p:sp>
      <p:sp>
        <p:nvSpPr>
          <p:cNvPr id="3" name="Content Placeholder 2">
            <a:extLst>
              <a:ext uri="{FF2B5EF4-FFF2-40B4-BE49-F238E27FC236}">
                <a16:creationId xmlns:a16="http://schemas.microsoft.com/office/drawing/2014/main" id="{987A9720-70FC-D54E-A559-37762B74A863}"/>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C0626043-715A-AF47-A71F-A220E2BEF9A3}"/>
              </a:ext>
            </a:extLst>
          </p:cNvPr>
          <p:cNvPicPr>
            <a:picLocks noChangeAspect="1"/>
          </p:cNvPicPr>
          <p:nvPr/>
        </p:nvPicPr>
        <p:blipFill>
          <a:blip r:embed="rId2"/>
          <a:stretch>
            <a:fillRect/>
          </a:stretch>
        </p:blipFill>
        <p:spPr>
          <a:xfrm>
            <a:off x="626247" y="2660993"/>
            <a:ext cx="11112500" cy="3340100"/>
          </a:xfrm>
          <a:prstGeom prst="rect">
            <a:avLst/>
          </a:prstGeom>
        </p:spPr>
      </p:pic>
      <p:sp>
        <p:nvSpPr>
          <p:cNvPr id="5" name="TextBox 4">
            <a:extLst>
              <a:ext uri="{FF2B5EF4-FFF2-40B4-BE49-F238E27FC236}">
                <a16:creationId xmlns:a16="http://schemas.microsoft.com/office/drawing/2014/main" id="{3454F043-3519-518F-74DE-2599B77BD4FA}"/>
              </a:ext>
            </a:extLst>
          </p:cNvPr>
          <p:cNvSpPr txBox="1"/>
          <p:nvPr/>
        </p:nvSpPr>
        <p:spPr>
          <a:xfrm>
            <a:off x="6932142" y="6374763"/>
            <a:ext cx="4774064" cy="369332"/>
          </a:xfrm>
          <a:prstGeom prst="rect">
            <a:avLst/>
          </a:prstGeom>
          <a:noFill/>
        </p:spPr>
        <p:txBody>
          <a:bodyPr wrap="none" rtlCol="0">
            <a:spAutoFit/>
          </a:bodyPr>
          <a:lstStyle/>
          <a:p>
            <a:r>
              <a:rPr lang="en-US" dirty="0" err="1">
                <a:latin typeface="Avenir Book" panose="02000503020000020003" pitchFamily="2" charset="0"/>
              </a:rPr>
              <a:t>Tigano</a:t>
            </a:r>
            <a:r>
              <a:rPr lang="en-US" dirty="0">
                <a:latin typeface="Avenir Book" panose="02000503020000020003" pitchFamily="2" charset="0"/>
              </a:rPr>
              <a:t> and Friesen 2016, Molecular Ecology</a:t>
            </a:r>
          </a:p>
        </p:txBody>
      </p:sp>
    </p:spTree>
    <p:extLst>
      <p:ext uri="{BB962C8B-B14F-4D97-AF65-F5344CB8AC3E}">
        <p14:creationId xmlns:p14="http://schemas.microsoft.com/office/powerpoint/2010/main" val="4010640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F15B-A50D-E74A-951B-5E79051DD90B}"/>
              </a:ext>
            </a:extLst>
          </p:cNvPr>
          <p:cNvSpPr>
            <a:spLocks noGrp="1"/>
          </p:cNvSpPr>
          <p:nvPr>
            <p:ph type="title"/>
          </p:nvPr>
        </p:nvSpPr>
        <p:spPr/>
        <p:txBody>
          <a:bodyPr/>
          <a:lstStyle/>
          <a:p>
            <a:r>
              <a:rPr lang="en-US" dirty="0"/>
              <a:t>Cold spots of recombination</a:t>
            </a:r>
          </a:p>
        </p:txBody>
      </p:sp>
      <p:sp>
        <p:nvSpPr>
          <p:cNvPr id="3" name="Content Placeholder 2">
            <a:extLst>
              <a:ext uri="{FF2B5EF4-FFF2-40B4-BE49-F238E27FC236}">
                <a16:creationId xmlns:a16="http://schemas.microsoft.com/office/drawing/2014/main" id="{987A9720-70FC-D54E-A559-37762B74A863}"/>
              </a:ext>
            </a:extLst>
          </p:cNvPr>
          <p:cNvSpPr>
            <a:spLocks noGrp="1"/>
          </p:cNvSpPr>
          <p:nvPr>
            <p:ph idx="1"/>
          </p:nvPr>
        </p:nvSpPr>
        <p:spPr>
          <a:xfrm>
            <a:off x="838200" y="1656667"/>
            <a:ext cx="10515599" cy="540887"/>
          </a:xfrm>
        </p:spPr>
        <p:txBody>
          <a:bodyPr/>
          <a:lstStyle/>
          <a:p>
            <a:pPr marL="0" indent="0">
              <a:buNone/>
            </a:pPr>
            <a:r>
              <a:rPr lang="en-US" dirty="0"/>
              <a:t>Recombination rates are not even across the genome.</a:t>
            </a:r>
          </a:p>
        </p:txBody>
      </p:sp>
      <p:pic>
        <p:nvPicPr>
          <p:cNvPr id="4" name="Picture 3">
            <a:extLst>
              <a:ext uri="{FF2B5EF4-FFF2-40B4-BE49-F238E27FC236}">
                <a16:creationId xmlns:a16="http://schemas.microsoft.com/office/drawing/2014/main" id="{C0626043-715A-AF47-A71F-A220E2BEF9A3}"/>
              </a:ext>
            </a:extLst>
          </p:cNvPr>
          <p:cNvPicPr>
            <a:picLocks noChangeAspect="1"/>
          </p:cNvPicPr>
          <p:nvPr/>
        </p:nvPicPr>
        <p:blipFill rotWithShape="1">
          <a:blip r:embed="rId2"/>
          <a:srcRect l="14047" r="65217"/>
          <a:stretch/>
        </p:blipFill>
        <p:spPr>
          <a:xfrm>
            <a:off x="10814825" y="27212"/>
            <a:ext cx="1377175" cy="2001387"/>
          </a:xfrm>
          <a:prstGeom prst="rect">
            <a:avLst/>
          </a:prstGeom>
        </p:spPr>
      </p:pic>
      <p:sp>
        <p:nvSpPr>
          <p:cNvPr id="5" name="Content Placeholder 2">
            <a:extLst>
              <a:ext uri="{FF2B5EF4-FFF2-40B4-BE49-F238E27FC236}">
                <a16:creationId xmlns:a16="http://schemas.microsoft.com/office/drawing/2014/main" id="{AACEC1A0-922F-6042-9F98-66923CAC42C9}"/>
              </a:ext>
            </a:extLst>
          </p:cNvPr>
          <p:cNvSpPr txBox="1">
            <a:spLocks/>
          </p:cNvSpPr>
          <p:nvPr/>
        </p:nvSpPr>
        <p:spPr>
          <a:xfrm>
            <a:off x="1315994" y="2378685"/>
            <a:ext cx="3943866" cy="1024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Recombination rates can vary among chromosomes</a:t>
            </a:r>
          </a:p>
        </p:txBody>
      </p:sp>
      <p:sp>
        <p:nvSpPr>
          <p:cNvPr id="6" name="Content Placeholder 2">
            <a:extLst>
              <a:ext uri="{FF2B5EF4-FFF2-40B4-BE49-F238E27FC236}">
                <a16:creationId xmlns:a16="http://schemas.microsoft.com/office/drawing/2014/main" id="{77F57381-3FCF-B941-9344-A753B78BF6DE}"/>
              </a:ext>
            </a:extLst>
          </p:cNvPr>
          <p:cNvSpPr txBox="1">
            <a:spLocks/>
          </p:cNvSpPr>
          <p:nvPr/>
        </p:nvSpPr>
        <p:spPr>
          <a:xfrm>
            <a:off x="7291816" y="2620576"/>
            <a:ext cx="3877964" cy="54088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…and within chromosomes</a:t>
            </a:r>
          </a:p>
        </p:txBody>
      </p:sp>
      <p:pic>
        <p:nvPicPr>
          <p:cNvPr id="8" name="Picture 7">
            <a:extLst>
              <a:ext uri="{FF2B5EF4-FFF2-40B4-BE49-F238E27FC236}">
                <a16:creationId xmlns:a16="http://schemas.microsoft.com/office/drawing/2014/main" id="{C6D5087D-346B-5E48-9D9B-1C9A193CAC9F}"/>
              </a:ext>
            </a:extLst>
          </p:cNvPr>
          <p:cNvPicPr>
            <a:picLocks noChangeAspect="1"/>
          </p:cNvPicPr>
          <p:nvPr/>
        </p:nvPicPr>
        <p:blipFill>
          <a:blip r:embed="rId3"/>
          <a:stretch>
            <a:fillRect/>
          </a:stretch>
        </p:blipFill>
        <p:spPr>
          <a:xfrm>
            <a:off x="6932142" y="3323414"/>
            <a:ext cx="4090086" cy="2889398"/>
          </a:xfrm>
          <a:prstGeom prst="rect">
            <a:avLst/>
          </a:prstGeom>
        </p:spPr>
      </p:pic>
      <p:pic>
        <p:nvPicPr>
          <p:cNvPr id="9" name="Picture 8">
            <a:extLst>
              <a:ext uri="{FF2B5EF4-FFF2-40B4-BE49-F238E27FC236}">
                <a16:creationId xmlns:a16="http://schemas.microsoft.com/office/drawing/2014/main" id="{DF40C998-513A-E04E-9BDF-989A2FC7F65B}"/>
              </a:ext>
            </a:extLst>
          </p:cNvPr>
          <p:cNvPicPr>
            <a:picLocks noChangeAspect="1"/>
          </p:cNvPicPr>
          <p:nvPr/>
        </p:nvPicPr>
        <p:blipFill>
          <a:blip r:embed="rId4"/>
          <a:stretch>
            <a:fillRect/>
          </a:stretch>
        </p:blipFill>
        <p:spPr>
          <a:xfrm>
            <a:off x="1111932" y="3161463"/>
            <a:ext cx="4147927" cy="3051349"/>
          </a:xfrm>
          <a:prstGeom prst="rect">
            <a:avLst/>
          </a:prstGeom>
        </p:spPr>
      </p:pic>
      <p:sp>
        <p:nvSpPr>
          <p:cNvPr id="10" name="TextBox 9">
            <a:extLst>
              <a:ext uri="{FF2B5EF4-FFF2-40B4-BE49-F238E27FC236}">
                <a16:creationId xmlns:a16="http://schemas.microsoft.com/office/drawing/2014/main" id="{DC4ED9E8-A7C0-0F47-9D1A-8E58670BF852}"/>
              </a:ext>
            </a:extLst>
          </p:cNvPr>
          <p:cNvSpPr txBox="1"/>
          <p:nvPr/>
        </p:nvSpPr>
        <p:spPr>
          <a:xfrm>
            <a:off x="6932142" y="6374763"/>
            <a:ext cx="4968668" cy="369332"/>
          </a:xfrm>
          <a:prstGeom prst="rect">
            <a:avLst/>
          </a:prstGeom>
          <a:noFill/>
        </p:spPr>
        <p:txBody>
          <a:bodyPr wrap="none" rtlCol="0">
            <a:spAutoFit/>
          </a:bodyPr>
          <a:lstStyle/>
          <a:p>
            <a:r>
              <a:rPr lang="en-US" dirty="0">
                <a:latin typeface="Avenir Book" panose="02000503020000020003" pitchFamily="2" charset="0"/>
              </a:rPr>
              <a:t>Jensen-Seaman et al. 2004, Genome Research</a:t>
            </a:r>
          </a:p>
        </p:txBody>
      </p:sp>
    </p:spTree>
    <p:extLst>
      <p:ext uri="{BB962C8B-B14F-4D97-AF65-F5344CB8AC3E}">
        <p14:creationId xmlns:p14="http://schemas.microsoft.com/office/powerpoint/2010/main" val="512536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F15B-A50D-E74A-951B-5E79051DD90B}"/>
              </a:ext>
            </a:extLst>
          </p:cNvPr>
          <p:cNvSpPr>
            <a:spLocks noGrp="1"/>
          </p:cNvSpPr>
          <p:nvPr>
            <p:ph type="title"/>
          </p:nvPr>
        </p:nvSpPr>
        <p:spPr/>
        <p:txBody>
          <a:bodyPr/>
          <a:lstStyle/>
          <a:p>
            <a:r>
              <a:rPr lang="en-US" dirty="0"/>
              <a:t>Cold spots of recombination</a:t>
            </a:r>
          </a:p>
        </p:txBody>
      </p:sp>
      <p:sp>
        <p:nvSpPr>
          <p:cNvPr id="3" name="Content Placeholder 2">
            <a:extLst>
              <a:ext uri="{FF2B5EF4-FFF2-40B4-BE49-F238E27FC236}">
                <a16:creationId xmlns:a16="http://schemas.microsoft.com/office/drawing/2014/main" id="{987A9720-70FC-D54E-A559-37762B74A863}"/>
              </a:ext>
            </a:extLst>
          </p:cNvPr>
          <p:cNvSpPr>
            <a:spLocks noGrp="1"/>
          </p:cNvSpPr>
          <p:nvPr>
            <p:ph idx="1"/>
          </p:nvPr>
        </p:nvSpPr>
        <p:spPr>
          <a:xfrm>
            <a:off x="838200" y="1656667"/>
            <a:ext cx="10515599" cy="540887"/>
          </a:xfrm>
        </p:spPr>
        <p:txBody>
          <a:bodyPr/>
          <a:lstStyle/>
          <a:p>
            <a:pPr marL="0" indent="0">
              <a:buNone/>
            </a:pPr>
            <a:r>
              <a:rPr lang="en-US" dirty="0"/>
              <a:t>Recombination rates are not even across the genome.</a:t>
            </a:r>
          </a:p>
        </p:txBody>
      </p:sp>
      <p:pic>
        <p:nvPicPr>
          <p:cNvPr id="4" name="Picture 3">
            <a:extLst>
              <a:ext uri="{FF2B5EF4-FFF2-40B4-BE49-F238E27FC236}">
                <a16:creationId xmlns:a16="http://schemas.microsoft.com/office/drawing/2014/main" id="{C0626043-715A-AF47-A71F-A220E2BEF9A3}"/>
              </a:ext>
            </a:extLst>
          </p:cNvPr>
          <p:cNvPicPr>
            <a:picLocks noChangeAspect="1"/>
          </p:cNvPicPr>
          <p:nvPr/>
        </p:nvPicPr>
        <p:blipFill rotWithShape="1">
          <a:blip r:embed="rId2"/>
          <a:srcRect l="14047" r="65217"/>
          <a:stretch/>
        </p:blipFill>
        <p:spPr>
          <a:xfrm>
            <a:off x="10814825" y="27212"/>
            <a:ext cx="1377175" cy="2001387"/>
          </a:xfrm>
          <a:prstGeom prst="rect">
            <a:avLst/>
          </a:prstGeom>
        </p:spPr>
      </p:pic>
      <p:sp>
        <p:nvSpPr>
          <p:cNvPr id="5" name="Content Placeholder 2">
            <a:extLst>
              <a:ext uri="{FF2B5EF4-FFF2-40B4-BE49-F238E27FC236}">
                <a16:creationId xmlns:a16="http://schemas.microsoft.com/office/drawing/2014/main" id="{AACEC1A0-922F-6042-9F98-66923CAC42C9}"/>
              </a:ext>
            </a:extLst>
          </p:cNvPr>
          <p:cNvSpPr txBox="1">
            <a:spLocks/>
          </p:cNvSpPr>
          <p:nvPr/>
        </p:nvSpPr>
        <p:spPr>
          <a:xfrm>
            <a:off x="1315994" y="2378685"/>
            <a:ext cx="3943866" cy="1024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Recombination rates can vary among chromosomes</a:t>
            </a:r>
          </a:p>
        </p:txBody>
      </p:sp>
      <p:sp>
        <p:nvSpPr>
          <p:cNvPr id="6" name="Content Placeholder 2">
            <a:extLst>
              <a:ext uri="{FF2B5EF4-FFF2-40B4-BE49-F238E27FC236}">
                <a16:creationId xmlns:a16="http://schemas.microsoft.com/office/drawing/2014/main" id="{77F57381-3FCF-B941-9344-A753B78BF6DE}"/>
              </a:ext>
            </a:extLst>
          </p:cNvPr>
          <p:cNvSpPr txBox="1">
            <a:spLocks/>
          </p:cNvSpPr>
          <p:nvPr/>
        </p:nvSpPr>
        <p:spPr>
          <a:xfrm>
            <a:off x="7291816" y="2620576"/>
            <a:ext cx="3877964" cy="54088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…and within chromosomes</a:t>
            </a:r>
          </a:p>
        </p:txBody>
      </p:sp>
      <p:pic>
        <p:nvPicPr>
          <p:cNvPr id="8" name="Picture 7">
            <a:extLst>
              <a:ext uri="{FF2B5EF4-FFF2-40B4-BE49-F238E27FC236}">
                <a16:creationId xmlns:a16="http://schemas.microsoft.com/office/drawing/2014/main" id="{C6D5087D-346B-5E48-9D9B-1C9A193CAC9F}"/>
              </a:ext>
            </a:extLst>
          </p:cNvPr>
          <p:cNvPicPr>
            <a:picLocks noChangeAspect="1"/>
          </p:cNvPicPr>
          <p:nvPr/>
        </p:nvPicPr>
        <p:blipFill>
          <a:blip r:embed="rId3"/>
          <a:stretch>
            <a:fillRect/>
          </a:stretch>
        </p:blipFill>
        <p:spPr>
          <a:xfrm>
            <a:off x="6932142" y="3323414"/>
            <a:ext cx="4090086" cy="2889398"/>
          </a:xfrm>
          <a:prstGeom prst="rect">
            <a:avLst/>
          </a:prstGeom>
        </p:spPr>
      </p:pic>
      <p:pic>
        <p:nvPicPr>
          <p:cNvPr id="9" name="Picture 8">
            <a:extLst>
              <a:ext uri="{FF2B5EF4-FFF2-40B4-BE49-F238E27FC236}">
                <a16:creationId xmlns:a16="http://schemas.microsoft.com/office/drawing/2014/main" id="{DF40C998-513A-E04E-9BDF-989A2FC7F65B}"/>
              </a:ext>
            </a:extLst>
          </p:cNvPr>
          <p:cNvPicPr>
            <a:picLocks noChangeAspect="1"/>
          </p:cNvPicPr>
          <p:nvPr/>
        </p:nvPicPr>
        <p:blipFill>
          <a:blip r:embed="rId4"/>
          <a:stretch>
            <a:fillRect/>
          </a:stretch>
        </p:blipFill>
        <p:spPr>
          <a:xfrm>
            <a:off x="1111932" y="3161463"/>
            <a:ext cx="4147927" cy="3051349"/>
          </a:xfrm>
          <a:prstGeom prst="rect">
            <a:avLst/>
          </a:prstGeom>
        </p:spPr>
      </p:pic>
      <p:sp>
        <p:nvSpPr>
          <p:cNvPr id="10" name="TextBox 9">
            <a:extLst>
              <a:ext uri="{FF2B5EF4-FFF2-40B4-BE49-F238E27FC236}">
                <a16:creationId xmlns:a16="http://schemas.microsoft.com/office/drawing/2014/main" id="{DC4ED9E8-A7C0-0F47-9D1A-8E58670BF852}"/>
              </a:ext>
            </a:extLst>
          </p:cNvPr>
          <p:cNvSpPr txBox="1"/>
          <p:nvPr/>
        </p:nvSpPr>
        <p:spPr>
          <a:xfrm>
            <a:off x="6932142" y="6374763"/>
            <a:ext cx="4968668" cy="369332"/>
          </a:xfrm>
          <a:prstGeom prst="rect">
            <a:avLst/>
          </a:prstGeom>
          <a:noFill/>
        </p:spPr>
        <p:txBody>
          <a:bodyPr wrap="none" rtlCol="0">
            <a:spAutoFit/>
          </a:bodyPr>
          <a:lstStyle/>
          <a:p>
            <a:r>
              <a:rPr lang="en-US" dirty="0">
                <a:latin typeface="Avenir Book" panose="02000503020000020003" pitchFamily="2" charset="0"/>
              </a:rPr>
              <a:t>Jensen-Seaman et al. 2004, Genome Research</a:t>
            </a:r>
          </a:p>
        </p:txBody>
      </p:sp>
      <p:sp>
        <p:nvSpPr>
          <p:cNvPr id="7" name="Rectangle 6">
            <a:extLst>
              <a:ext uri="{FF2B5EF4-FFF2-40B4-BE49-F238E27FC236}">
                <a16:creationId xmlns:a16="http://schemas.microsoft.com/office/drawing/2014/main" id="{72DAAA3C-D9F5-344A-8535-F7D073E021F7}"/>
              </a:ext>
            </a:extLst>
          </p:cNvPr>
          <p:cNvSpPr/>
          <p:nvPr/>
        </p:nvSpPr>
        <p:spPr>
          <a:xfrm>
            <a:off x="7994822" y="3429000"/>
            <a:ext cx="370702" cy="2193324"/>
          </a:xfrm>
          <a:prstGeom prst="rect">
            <a:avLst/>
          </a:prstGeom>
          <a:solidFill>
            <a:srgbClr val="F1412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563777-55E8-6148-A947-E4474001702C}"/>
              </a:ext>
            </a:extLst>
          </p:cNvPr>
          <p:cNvSpPr/>
          <p:nvPr/>
        </p:nvSpPr>
        <p:spPr>
          <a:xfrm>
            <a:off x="9323174" y="3429000"/>
            <a:ext cx="370702" cy="2193324"/>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9502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4222752-857A-3145-8192-43B4D2CA1511}"/>
              </a:ext>
            </a:extLst>
          </p:cNvPr>
          <p:cNvGrpSpPr>
            <a:grpSpLocks noChangeAspect="1"/>
          </p:cNvGrpSpPr>
          <p:nvPr/>
        </p:nvGrpSpPr>
        <p:grpSpPr>
          <a:xfrm>
            <a:off x="3201945" y="2036269"/>
            <a:ext cx="2767913" cy="2785461"/>
            <a:chOff x="3311612" y="1398633"/>
            <a:chExt cx="2767913" cy="2785461"/>
          </a:xfrm>
        </p:grpSpPr>
        <p:sp>
          <p:nvSpPr>
            <p:cNvPr id="12" name="Rectangle 11">
              <a:extLst>
                <a:ext uri="{FF2B5EF4-FFF2-40B4-BE49-F238E27FC236}">
                  <a16:creationId xmlns:a16="http://schemas.microsoft.com/office/drawing/2014/main" id="{FC066C24-3948-7943-8E06-C9D266FE3142}"/>
                </a:ext>
              </a:extLst>
            </p:cNvPr>
            <p:cNvSpPr/>
            <p:nvPr/>
          </p:nvSpPr>
          <p:spPr>
            <a:xfrm>
              <a:off x="3311612" y="1465971"/>
              <a:ext cx="2767913" cy="2607276"/>
            </a:xfrm>
            <a:prstGeom prst="rect">
              <a:avLst/>
            </a:prstGeom>
            <a:solidFill>
              <a:srgbClr val="4E67C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Fish">
              <a:extLst>
                <a:ext uri="{FF2B5EF4-FFF2-40B4-BE49-F238E27FC236}">
                  <a16:creationId xmlns:a16="http://schemas.microsoft.com/office/drawing/2014/main" id="{1FD1639F-C6EE-3348-B4F3-56360A1F64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5902" y="1836954"/>
              <a:ext cx="1116227" cy="1116227"/>
            </a:xfrm>
            <a:prstGeom prst="rect">
              <a:avLst/>
            </a:prstGeom>
          </p:spPr>
        </p:pic>
        <p:pic>
          <p:nvPicPr>
            <p:cNvPr id="14" name="Graphic 13" descr="Fish">
              <a:extLst>
                <a:ext uri="{FF2B5EF4-FFF2-40B4-BE49-F238E27FC236}">
                  <a16:creationId xmlns:a16="http://schemas.microsoft.com/office/drawing/2014/main" id="{AF3072AC-85C3-124C-BBFB-35B22A948B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75223" y="1398633"/>
              <a:ext cx="1116227" cy="1116227"/>
            </a:xfrm>
            <a:prstGeom prst="rect">
              <a:avLst/>
            </a:prstGeom>
          </p:spPr>
        </p:pic>
        <p:pic>
          <p:nvPicPr>
            <p:cNvPr id="15" name="Graphic 14" descr="Fish">
              <a:extLst>
                <a:ext uri="{FF2B5EF4-FFF2-40B4-BE49-F238E27FC236}">
                  <a16:creationId xmlns:a16="http://schemas.microsoft.com/office/drawing/2014/main" id="{8D416330-4B44-4344-8B8D-097099E4C8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1663" y="2705239"/>
              <a:ext cx="1116227" cy="1116227"/>
            </a:xfrm>
            <a:prstGeom prst="rect">
              <a:avLst/>
            </a:prstGeom>
          </p:spPr>
        </p:pic>
        <p:pic>
          <p:nvPicPr>
            <p:cNvPr id="16" name="Graphic 15" descr="Fish">
              <a:extLst>
                <a:ext uri="{FF2B5EF4-FFF2-40B4-BE49-F238E27FC236}">
                  <a16:creationId xmlns:a16="http://schemas.microsoft.com/office/drawing/2014/main" id="{7A16D5F1-2DC4-3945-B3A4-F130EA0770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8119" y="3067867"/>
              <a:ext cx="1116227" cy="1116227"/>
            </a:xfrm>
            <a:prstGeom prst="rect">
              <a:avLst/>
            </a:prstGeom>
          </p:spPr>
        </p:pic>
      </p:grpSp>
      <p:sp>
        <p:nvSpPr>
          <p:cNvPr id="24" name="TextBox 23">
            <a:extLst>
              <a:ext uri="{FF2B5EF4-FFF2-40B4-BE49-F238E27FC236}">
                <a16:creationId xmlns:a16="http://schemas.microsoft.com/office/drawing/2014/main" id="{8227F216-B428-A84D-83FB-A4FE243B7393}"/>
              </a:ext>
            </a:extLst>
          </p:cNvPr>
          <p:cNvSpPr txBox="1"/>
          <p:nvPr/>
        </p:nvSpPr>
        <p:spPr>
          <a:xfrm>
            <a:off x="3201945" y="1322823"/>
            <a:ext cx="4807726" cy="461665"/>
          </a:xfrm>
          <a:prstGeom prst="rect">
            <a:avLst/>
          </a:prstGeom>
          <a:noFill/>
        </p:spPr>
        <p:txBody>
          <a:bodyPr wrap="none" rtlCol="0">
            <a:spAutoFit/>
          </a:bodyPr>
          <a:lstStyle/>
          <a:p>
            <a:r>
              <a:rPr lang="en-US" sz="2400" dirty="0">
                <a:latin typeface="Avenir Book" panose="02000503020000020003" pitchFamily="2" charset="0"/>
              </a:rPr>
              <a:t>A population of cold-adapted fish</a:t>
            </a:r>
          </a:p>
        </p:txBody>
      </p:sp>
    </p:spTree>
    <p:extLst>
      <p:ext uri="{BB962C8B-B14F-4D97-AF65-F5344CB8AC3E}">
        <p14:creationId xmlns:p14="http://schemas.microsoft.com/office/powerpoint/2010/main" val="3475062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6F1F-F2D5-4243-90E0-CD983F99B4A9}"/>
              </a:ext>
            </a:extLst>
          </p:cNvPr>
          <p:cNvSpPr>
            <a:spLocks noGrp="1"/>
          </p:cNvSpPr>
          <p:nvPr>
            <p:ph type="title"/>
          </p:nvPr>
        </p:nvSpPr>
        <p:spPr/>
        <p:txBody>
          <a:bodyPr/>
          <a:lstStyle/>
          <a:p>
            <a:r>
              <a:rPr lang="en-US" dirty="0"/>
              <a:t>Chromosomal rearrangements</a:t>
            </a:r>
          </a:p>
        </p:txBody>
      </p:sp>
      <p:pic>
        <p:nvPicPr>
          <p:cNvPr id="4" name="Picture 3">
            <a:extLst>
              <a:ext uri="{FF2B5EF4-FFF2-40B4-BE49-F238E27FC236}">
                <a16:creationId xmlns:a16="http://schemas.microsoft.com/office/drawing/2014/main" id="{6CD09FEC-1F5C-E644-A6A0-56414C953376}"/>
              </a:ext>
            </a:extLst>
          </p:cNvPr>
          <p:cNvPicPr>
            <a:picLocks noChangeAspect="1"/>
          </p:cNvPicPr>
          <p:nvPr/>
        </p:nvPicPr>
        <p:blipFill rotWithShape="1">
          <a:blip r:embed="rId2"/>
          <a:srcRect l="41180" r="25462"/>
          <a:stretch/>
        </p:blipFill>
        <p:spPr>
          <a:xfrm>
            <a:off x="9967784" y="25876"/>
            <a:ext cx="2224216" cy="2004060"/>
          </a:xfrm>
          <a:prstGeom prst="rect">
            <a:avLst/>
          </a:prstGeom>
        </p:spPr>
      </p:pic>
      <p:pic>
        <p:nvPicPr>
          <p:cNvPr id="5" name="Picture 4">
            <a:extLst>
              <a:ext uri="{FF2B5EF4-FFF2-40B4-BE49-F238E27FC236}">
                <a16:creationId xmlns:a16="http://schemas.microsoft.com/office/drawing/2014/main" id="{53EA2261-5211-E447-B366-E6E068CF2913}"/>
              </a:ext>
            </a:extLst>
          </p:cNvPr>
          <p:cNvPicPr>
            <a:picLocks noChangeAspect="1"/>
          </p:cNvPicPr>
          <p:nvPr/>
        </p:nvPicPr>
        <p:blipFill>
          <a:blip r:embed="rId3"/>
          <a:stretch>
            <a:fillRect/>
          </a:stretch>
        </p:blipFill>
        <p:spPr>
          <a:xfrm>
            <a:off x="292460" y="2029936"/>
            <a:ext cx="6231907" cy="3555318"/>
          </a:xfrm>
          <a:prstGeom prst="rect">
            <a:avLst/>
          </a:prstGeom>
        </p:spPr>
      </p:pic>
      <p:sp>
        <p:nvSpPr>
          <p:cNvPr id="3" name="Content Placeholder 2">
            <a:extLst>
              <a:ext uri="{FF2B5EF4-FFF2-40B4-BE49-F238E27FC236}">
                <a16:creationId xmlns:a16="http://schemas.microsoft.com/office/drawing/2014/main" id="{1BD4A34D-5520-C140-8F71-5127DD18E6B8}"/>
              </a:ext>
            </a:extLst>
          </p:cNvPr>
          <p:cNvSpPr>
            <a:spLocks noGrp="1"/>
          </p:cNvSpPr>
          <p:nvPr>
            <p:ph idx="1"/>
          </p:nvPr>
        </p:nvSpPr>
        <p:spPr>
          <a:xfrm>
            <a:off x="6734432" y="1825625"/>
            <a:ext cx="4619368" cy="4351338"/>
          </a:xfrm>
        </p:spPr>
        <p:txBody>
          <a:bodyPr/>
          <a:lstStyle/>
          <a:p>
            <a:pPr marL="0" indent="0">
              <a:lnSpc>
                <a:spcPct val="100000"/>
              </a:lnSpc>
              <a:buNone/>
            </a:pPr>
            <a:r>
              <a:rPr lang="en-US" dirty="0"/>
              <a:t>When chromosomes with different structural rearrangements recombine, arrangements different from the parental ones will likely carry deleterious deletions or duplications, thereby suppressing recombination in the areas affected by inversions or other structural variants.</a:t>
            </a:r>
          </a:p>
        </p:txBody>
      </p:sp>
      <p:sp>
        <p:nvSpPr>
          <p:cNvPr id="6" name="TextBox 5">
            <a:extLst>
              <a:ext uri="{FF2B5EF4-FFF2-40B4-BE49-F238E27FC236}">
                <a16:creationId xmlns:a16="http://schemas.microsoft.com/office/drawing/2014/main" id="{50650241-5D18-C24F-AF80-2F306345B45B}"/>
              </a:ext>
            </a:extLst>
          </p:cNvPr>
          <p:cNvSpPr txBox="1"/>
          <p:nvPr/>
        </p:nvSpPr>
        <p:spPr>
          <a:xfrm>
            <a:off x="2311550" y="5585254"/>
            <a:ext cx="4317849" cy="369332"/>
          </a:xfrm>
          <a:prstGeom prst="rect">
            <a:avLst/>
          </a:prstGeom>
          <a:noFill/>
        </p:spPr>
        <p:txBody>
          <a:bodyPr wrap="none" rtlCol="0">
            <a:spAutoFit/>
          </a:bodyPr>
          <a:lstStyle/>
          <a:p>
            <a:r>
              <a:rPr lang="en-US" dirty="0" err="1">
                <a:latin typeface="Avenir Book" panose="02000503020000020003" pitchFamily="2" charset="0"/>
              </a:rPr>
              <a:t>Wellenreuther</a:t>
            </a:r>
            <a:r>
              <a:rPr lang="en-US" dirty="0">
                <a:latin typeface="Avenir Book" panose="02000503020000020003" pitchFamily="2" charset="0"/>
              </a:rPr>
              <a:t> &amp; </a:t>
            </a:r>
            <a:r>
              <a:rPr lang="en-US" dirty="0" err="1">
                <a:latin typeface="Avenir Book" panose="02000503020000020003" pitchFamily="2" charset="0"/>
              </a:rPr>
              <a:t>Bernatchez</a:t>
            </a:r>
            <a:r>
              <a:rPr lang="en-US" dirty="0">
                <a:latin typeface="Avenir Book" panose="02000503020000020003" pitchFamily="2" charset="0"/>
              </a:rPr>
              <a:t> 2018, TREE</a:t>
            </a:r>
          </a:p>
        </p:txBody>
      </p:sp>
    </p:spTree>
    <p:extLst>
      <p:ext uri="{BB962C8B-B14F-4D97-AF65-F5344CB8AC3E}">
        <p14:creationId xmlns:p14="http://schemas.microsoft.com/office/powerpoint/2010/main" val="4027718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2CC3-EC61-2B4B-855D-AA5DA99764DA}"/>
              </a:ext>
            </a:extLst>
          </p:cNvPr>
          <p:cNvSpPr>
            <a:spLocks noGrp="1"/>
          </p:cNvSpPr>
          <p:nvPr>
            <p:ph type="title"/>
          </p:nvPr>
        </p:nvSpPr>
        <p:spPr/>
        <p:txBody>
          <a:bodyPr/>
          <a:lstStyle/>
          <a:p>
            <a:r>
              <a:rPr lang="en-US" dirty="0"/>
              <a:t>Epigenetic modifications</a:t>
            </a:r>
          </a:p>
        </p:txBody>
      </p:sp>
      <p:sp>
        <p:nvSpPr>
          <p:cNvPr id="3" name="Content Placeholder 2">
            <a:extLst>
              <a:ext uri="{FF2B5EF4-FFF2-40B4-BE49-F238E27FC236}">
                <a16:creationId xmlns:a16="http://schemas.microsoft.com/office/drawing/2014/main" id="{AB5AB159-EC2B-7749-8347-AD74B84584A1}"/>
              </a:ext>
            </a:extLst>
          </p:cNvPr>
          <p:cNvSpPr>
            <a:spLocks noGrp="1"/>
          </p:cNvSpPr>
          <p:nvPr>
            <p:ph idx="1"/>
          </p:nvPr>
        </p:nvSpPr>
        <p:spPr>
          <a:xfrm>
            <a:off x="838200" y="1825625"/>
            <a:ext cx="10138820" cy="4351338"/>
          </a:xfrm>
        </p:spPr>
        <p:txBody>
          <a:bodyPr/>
          <a:lstStyle/>
          <a:p>
            <a:pPr marL="0" indent="0">
              <a:buNone/>
            </a:pPr>
            <a:r>
              <a:rPr lang="en-US" dirty="0"/>
              <a:t>Methylation can suppress recombination locally, for example around centromeres.</a:t>
            </a:r>
          </a:p>
        </p:txBody>
      </p:sp>
      <p:pic>
        <p:nvPicPr>
          <p:cNvPr id="4" name="Picture 3">
            <a:extLst>
              <a:ext uri="{FF2B5EF4-FFF2-40B4-BE49-F238E27FC236}">
                <a16:creationId xmlns:a16="http://schemas.microsoft.com/office/drawing/2014/main" id="{2C361A8B-0772-3043-A14D-841AA21EF5E0}"/>
              </a:ext>
            </a:extLst>
          </p:cNvPr>
          <p:cNvPicPr>
            <a:picLocks noChangeAspect="1"/>
          </p:cNvPicPr>
          <p:nvPr/>
        </p:nvPicPr>
        <p:blipFill rotWithShape="1">
          <a:blip r:embed="rId2"/>
          <a:srcRect l="81654" r="110"/>
          <a:stretch/>
        </p:blipFill>
        <p:spPr>
          <a:xfrm>
            <a:off x="10977020" y="0"/>
            <a:ext cx="1214980" cy="2002536"/>
          </a:xfrm>
          <a:prstGeom prst="rect">
            <a:avLst/>
          </a:prstGeom>
        </p:spPr>
      </p:pic>
      <p:pic>
        <p:nvPicPr>
          <p:cNvPr id="5" name="Picture 4">
            <a:extLst>
              <a:ext uri="{FF2B5EF4-FFF2-40B4-BE49-F238E27FC236}">
                <a16:creationId xmlns:a16="http://schemas.microsoft.com/office/drawing/2014/main" id="{1F19B44D-2697-BD4D-9635-784F37109CBF}"/>
              </a:ext>
            </a:extLst>
          </p:cNvPr>
          <p:cNvPicPr>
            <a:picLocks noChangeAspect="1"/>
          </p:cNvPicPr>
          <p:nvPr/>
        </p:nvPicPr>
        <p:blipFill>
          <a:blip r:embed="rId3"/>
          <a:stretch>
            <a:fillRect/>
          </a:stretch>
        </p:blipFill>
        <p:spPr>
          <a:xfrm>
            <a:off x="4839194" y="2582781"/>
            <a:ext cx="6868391" cy="3454482"/>
          </a:xfrm>
          <a:prstGeom prst="rect">
            <a:avLst/>
          </a:prstGeom>
        </p:spPr>
      </p:pic>
      <p:sp>
        <p:nvSpPr>
          <p:cNvPr id="6" name="TextBox 5">
            <a:extLst>
              <a:ext uri="{FF2B5EF4-FFF2-40B4-BE49-F238E27FC236}">
                <a16:creationId xmlns:a16="http://schemas.microsoft.com/office/drawing/2014/main" id="{FD4CB8AE-E006-664E-AC26-933E646BE078}"/>
              </a:ext>
            </a:extLst>
          </p:cNvPr>
          <p:cNvSpPr txBox="1"/>
          <p:nvPr/>
        </p:nvSpPr>
        <p:spPr>
          <a:xfrm>
            <a:off x="838200" y="3709857"/>
            <a:ext cx="3817257" cy="1200329"/>
          </a:xfrm>
          <a:prstGeom prst="rect">
            <a:avLst/>
          </a:prstGeom>
          <a:noFill/>
        </p:spPr>
        <p:txBody>
          <a:bodyPr wrap="square" rtlCol="0">
            <a:spAutoFit/>
          </a:bodyPr>
          <a:lstStyle/>
          <a:p>
            <a:r>
              <a:rPr lang="en-US" dirty="0">
                <a:latin typeface="Avenir Book" panose="02000503020000020003" pitchFamily="2" charset="0"/>
              </a:rPr>
              <a:t>In </a:t>
            </a:r>
            <a:r>
              <a:rPr lang="en-US" i="1" dirty="0">
                <a:latin typeface="Avenir Book" panose="02000503020000020003" pitchFamily="2" charset="0"/>
              </a:rPr>
              <a:t>Arabidopsis thaliana </a:t>
            </a:r>
            <a:r>
              <a:rPr lang="en-US" dirty="0">
                <a:latin typeface="Avenir Book" panose="02000503020000020003" pitchFamily="2" charset="0"/>
              </a:rPr>
              <a:t>a mutation of the methyltransferase gene </a:t>
            </a:r>
            <a:r>
              <a:rPr lang="en-US" i="1" dirty="0">
                <a:latin typeface="Avenir Book" panose="02000503020000020003" pitchFamily="2" charset="0"/>
              </a:rPr>
              <a:t>cmt3</a:t>
            </a:r>
            <a:r>
              <a:rPr lang="en-US" dirty="0">
                <a:latin typeface="Avenir Book" panose="02000503020000020003" pitchFamily="2" charset="0"/>
              </a:rPr>
              <a:t> increases recombination at the centromeres.</a:t>
            </a:r>
          </a:p>
        </p:txBody>
      </p:sp>
      <p:sp>
        <p:nvSpPr>
          <p:cNvPr id="7" name="TextBox 6">
            <a:extLst>
              <a:ext uri="{FF2B5EF4-FFF2-40B4-BE49-F238E27FC236}">
                <a16:creationId xmlns:a16="http://schemas.microsoft.com/office/drawing/2014/main" id="{6D499B40-F1D0-E443-A0B8-F4FA63D4BB6A}"/>
              </a:ext>
            </a:extLst>
          </p:cNvPr>
          <p:cNvSpPr txBox="1"/>
          <p:nvPr/>
        </p:nvSpPr>
        <p:spPr>
          <a:xfrm>
            <a:off x="7146080" y="6110843"/>
            <a:ext cx="4561505" cy="369332"/>
          </a:xfrm>
          <a:prstGeom prst="rect">
            <a:avLst/>
          </a:prstGeom>
          <a:noFill/>
        </p:spPr>
        <p:txBody>
          <a:bodyPr wrap="none" rtlCol="0">
            <a:spAutoFit/>
          </a:bodyPr>
          <a:lstStyle/>
          <a:p>
            <a:r>
              <a:rPr lang="en-US" dirty="0">
                <a:latin typeface="Avenir Book" panose="02000503020000020003" pitchFamily="2" charset="0"/>
              </a:rPr>
              <a:t>Underwood et al. 2020, Genome Research</a:t>
            </a:r>
          </a:p>
        </p:txBody>
      </p:sp>
    </p:spTree>
    <p:extLst>
      <p:ext uri="{BB962C8B-B14F-4D97-AF65-F5344CB8AC3E}">
        <p14:creationId xmlns:p14="http://schemas.microsoft.com/office/powerpoint/2010/main" val="322768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00D3-F854-1B42-A938-83F981E91BE4}"/>
              </a:ext>
            </a:extLst>
          </p:cNvPr>
          <p:cNvSpPr>
            <a:spLocks noGrp="1"/>
          </p:cNvSpPr>
          <p:nvPr>
            <p:ph type="title"/>
          </p:nvPr>
        </p:nvSpPr>
        <p:spPr/>
        <p:txBody>
          <a:bodyPr/>
          <a:lstStyle/>
          <a:p>
            <a:r>
              <a:rPr lang="en-US" dirty="0"/>
              <a:t>Genetic architecture of a trait</a:t>
            </a:r>
          </a:p>
        </p:txBody>
      </p:sp>
      <p:sp>
        <p:nvSpPr>
          <p:cNvPr id="3" name="Content Placeholder 2">
            <a:extLst>
              <a:ext uri="{FF2B5EF4-FFF2-40B4-BE49-F238E27FC236}">
                <a16:creationId xmlns:a16="http://schemas.microsoft.com/office/drawing/2014/main" id="{62773CDF-22EB-9247-9402-9109DB28B6BC}"/>
              </a:ext>
            </a:extLst>
          </p:cNvPr>
          <p:cNvSpPr>
            <a:spLocks noGrp="1"/>
          </p:cNvSpPr>
          <p:nvPr>
            <p:ph idx="1"/>
          </p:nvPr>
        </p:nvSpPr>
        <p:spPr/>
        <p:txBody>
          <a:bodyPr/>
          <a:lstStyle/>
          <a:p>
            <a:pPr marL="0" indent="0">
              <a:buNone/>
            </a:pPr>
            <a:r>
              <a:rPr lang="en-US" dirty="0"/>
              <a:t>What we’ve seen so far was based on a single locus scenario, where one locus of large effect underlies the genetic basis of an adaptive trait.</a:t>
            </a:r>
          </a:p>
        </p:txBody>
      </p:sp>
      <p:sp>
        <p:nvSpPr>
          <p:cNvPr id="4" name="Rectangle 3">
            <a:extLst>
              <a:ext uri="{FF2B5EF4-FFF2-40B4-BE49-F238E27FC236}">
                <a16:creationId xmlns:a16="http://schemas.microsoft.com/office/drawing/2014/main" id="{D145126B-3B5C-954D-9D1B-60095510B517}"/>
              </a:ext>
            </a:extLst>
          </p:cNvPr>
          <p:cNvSpPr/>
          <p:nvPr/>
        </p:nvSpPr>
        <p:spPr>
          <a:xfrm>
            <a:off x="2796920" y="3152631"/>
            <a:ext cx="2479416"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780756C-3508-5B45-B3E7-CBF4341D731A}"/>
              </a:ext>
            </a:extLst>
          </p:cNvPr>
          <p:cNvGrpSpPr/>
          <p:nvPr/>
        </p:nvGrpSpPr>
        <p:grpSpPr>
          <a:xfrm>
            <a:off x="1047784" y="2967965"/>
            <a:ext cx="4758311" cy="2809392"/>
            <a:chOff x="3716843" y="2918538"/>
            <a:chExt cx="4758311" cy="2809392"/>
          </a:xfrm>
        </p:grpSpPr>
        <p:sp>
          <p:nvSpPr>
            <p:cNvPr id="8" name="Rectangle 7">
              <a:extLst>
                <a:ext uri="{FF2B5EF4-FFF2-40B4-BE49-F238E27FC236}">
                  <a16:creationId xmlns:a16="http://schemas.microsoft.com/office/drawing/2014/main" id="{018CCA92-FA7C-DD45-92CB-DD995993D8A9}"/>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D610077-242E-8A4D-A8D9-25585D1217DE}"/>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10" name="Oval 9">
              <a:extLst>
                <a:ext uri="{FF2B5EF4-FFF2-40B4-BE49-F238E27FC236}">
                  <a16:creationId xmlns:a16="http://schemas.microsoft.com/office/drawing/2014/main" id="{ABFDEDD5-BFED-0D49-B07C-31791FF7EB3A}"/>
                </a:ext>
              </a:extLst>
            </p:cNvPr>
            <p:cNvSpPr>
              <a:spLocks noChangeAspect="1"/>
            </p:cNvSpPr>
            <p:nvPr/>
          </p:nvSpPr>
          <p:spPr>
            <a:xfrm>
              <a:off x="4472663" y="471857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79E89F3-A4FA-9040-94B5-9503CCB1FF61}"/>
                </a:ext>
              </a:extLst>
            </p:cNvPr>
            <p:cNvSpPr>
              <a:spLocks noChangeAspect="1"/>
            </p:cNvSpPr>
            <p:nvPr/>
          </p:nvSpPr>
          <p:spPr>
            <a:xfrm>
              <a:off x="4911029" y="430985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3A6C1A9-F751-D44D-9D71-8BE3ABA27081}"/>
                </a:ext>
              </a:extLst>
            </p:cNvPr>
            <p:cNvSpPr>
              <a:spLocks noChangeAspect="1"/>
            </p:cNvSpPr>
            <p:nvPr/>
          </p:nvSpPr>
          <p:spPr>
            <a:xfrm>
              <a:off x="5465979" y="38823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D9191FE-F760-A940-8173-C8F3ED589FF8}"/>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78E6D35-4981-9D4A-9A3F-8D0FD0831950}"/>
                </a:ext>
              </a:extLst>
            </p:cNvPr>
            <p:cNvSpPr>
              <a:spLocks noChangeAspect="1"/>
            </p:cNvSpPr>
            <p:nvPr/>
          </p:nvSpPr>
          <p:spPr>
            <a:xfrm>
              <a:off x="6468890" y="3169508"/>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C124EF-1AE2-F640-B3C5-F45DA6D82232}"/>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90F6AB-8E23-EE47-97BF-7BDA8A76E87B}"/>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A70185-F7E4-7248-852D-E2B268E08BF6}"/>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0AC950-84F8-1B47-8891-26A2177C1B3A}"/>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59DAEDE-5D0E-9546-A874-19BFD0E8265B}"/>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20" name="TextBox 19">
              <a:extLst>
                <a:ext uri="{FF2B5EF4-FFF2-40B4-BE49-F238E27FC236}">
                  <a16:creationId xmlns:a16="http://schemas.microsoft.com/office/drawing/2014/main" id="{6A46B538-CE45-FC48-9CDF-FBD55505F80A}"/>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21" name="TextBox 20">
              <a:extLst>
                <a:ext uri="{FF2B5EF4-FFF2-40B4-BE49-F238E27FC236}">
                  <a16:creationId xmlns:a16="http://schemas.microsoft.com/office/drawing/2014/main" id="{E8D91BB5-BFAC-944A-99E7-5C1A32BE8B33}"/>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
        <p:nvSpPr>
          <p:cNvPr id="22" name="TextBox 21">
            <a:extLst>
              <a:ext uri="{FF2B5EF4-FFF2-40B4-BE49-F238E27FC236}">
                <a16:creationId xmlns:a16="http://schemas.microsoft.com/office/drawing/2014/main" id="{2C3F05AB-C346-5546-BF73-0E4D5FBB279B}"/>
              </a:ext>
            </a:extLst>
          </p:cNvPr>
          <p:cNvSpPr txBox="1"/>
          <p:nvPr/>
        </p:nvSpPr>
        <p:spPr>
          <a:xfrm>
            <a:off x="6426298" y="3285487"/>
            <a:ext cx="4993331" cy="1938992"/>
          </a:xfrm>
          <a:prstGeom prst="rect">
            <a:avLst/>
          </a:prstGeom>
          <a:noFill/>
        </p:spPr>
        <p:txBody>
          <a:bodyPr wrap="square" rtlCol="0">
            <a:spAutoFit/>
          </a:bodyPr>
          <a:lstStyle/>
          <a:p>
            <a:r>
              <a:rPr lang="en-US" sz="2400" dirty="0">
                <a:latin typeface="Avenir Book" panose="02000503020000020003" pitchFamily="2" charset="0"/>
              </a:rPr>
              <a:t>One allele at one site increases in frequency due to selection, the others follow due to linked selection even though they are neutral.</a:t>
            </a:r>
          </a:p>
        </p:txBody>
      </p:sp>
    </p:spTree>
    <p:extLst>
      <p:ext uri="{BB962C8B-B14F-4D97-AF65-F5344CB8AC3E}">
        <p14:creationId xmlns:p14="http://schemas.microsoft.com/office/powerpoint/2010/main" val="3322009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00D3-F854-1B42-A938-83F981E91BE4}"/>
              </a:ext>
            </a:extLst>
          </p:cNvPr>
          <p:cNvSpPr>
            <a:spLocks noGrp="1"/>
          </p:cNvSpPr>
          <p:nvPr>
            <p:ph type="title"/>
          </p:nvPr>
        </p:nvSpPr>
        <p:spPr/>
        <p:txBody>
          <a:bodyPr/>
          <a:lstStyle/>
          <a:p>
            <a:r>
              <a:rPr lang="en-US" dirty="0"/>
              <a:t>Genetic architecture of a trait</a:t>
            </a:r>
          </a:p>
        </p:txBody>
      </p:sp>
      <p:sp>
        <p:nvSpPr>
          <p:cNvPr id="3" name="Content Placeholder 2">
            <a:extLst>
              <a:ext uri="{FF2B5EF4-FFF2-40B4-BE49-F238E27FC236}">
                <a16:creationId xmlns:a16="http://schemas.microsoft.com/office/drawing/2014/main" id="{62773CDF-22EB-9247-9402-9109DB28B6BC}"/>
              </a:ext>
            </a:extLst>
          </p:cNvPr>
          <p:cNvSpPr>
            <a:spLocks noGrp="1"/>
          </p:cNvSpPr>
          <p:nvPr>
            <p:ph idx="1"/>
          </p:nvPr>
        </p:nvSpPr>
        <p:spPr/>
        <p:txBody>
          <a:bodyPr/>
          <a:lstStyle/>
          <a:p>
            <a:pPr marL="0" indent="0">
              <a:buNone/>
            </a:pPr>
            <a:r>
              <a:rPr lang="en-US" dirty="0"/>
              <a:t>If another nearby locus affects the same (or another adaptive trait), the probability of that beneficial mutation to increase in frequency and establish in the population is higher due to linked selection from the first locus.</a:t>
            </a:r>
          </a:p>
        </p:txBody>
      </p:sp>
      <p:sp>
        <p:nvSpPr>
          <p:cNvPr id="4" name="Rectangle 3">
            <a:extLst>
              <a:ext uri="{FF2B5EF4-FFF2-40B4-BE49-F238E27FC236}">
                <a16:creationId xmlns:a16="http://schemas.microsoft.com/office/drawing/2014/main" id="{D145126B-3B5C-954D-9D1B-60095510B517}"/>
              </a:ext>
            </a:extLst>
          </p:cNvPr>
          <p:cNvSpPr/>
          <p:nvPr/>
        </p:nvSpPr>
        <p:spPr>
          <a:xfrm>
            <a:off x="1803604" y="3152631"/>
            <a:ext cx="3472732" cy="2185266"/>
          </a:xfrm>
          <a:prstGeom prst="rect">
            <a:avLst/>
          </a:prstGeom>
          <a:solidFill>
            <a:srgbClr val="FF8021">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780756C-3508-5B45-B3E7-CBF4341D731A}"/>
              </a:ext>
            </a:extLst>
          </p:cNvPr>
          <p:cNvGrpSpPr/>
          <p:nvPr/>
        </p:nvGrpSpPr>
        <p:grpSpPr>
          <a:xfrm>
            <a:off x="1047784" y="2967965"/>
            <a:ext cx="4758311" cy="2809392"/>
            <a:chOff x="3716843" y="2918538"/>
            <a:chExt cx="4758311" cy="2809392"/>
          </a:xfrm>
        </p:grpSpPr>
        <p:sp>
          <p:nvSpPr>
            <p:cNvPr id="8" name="Rectangle 7">
              <a:extLst>
                <a:ext uri="{FF2B5EF4-FFF2-40B4-BE49-F238E27FC236}">
                  <a16:creationId xmlns:a16="http://schemas.microsoft.com/office/drawing/2014/main" id="{018CCA92-FA7C-DD45-92CB-DD995993D8A9}"/>
                </a:ext>
              </a:extLst>
            </p:cNvPr>
            <p:cNvSpPr/>
            <p:nvPr/>
          </p:nvSpPr>
          <p:spPr>
            <a:xfrm>
              <a:off x="4298008" y="3103204"/>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D610077-242E-8A4D-A8D9-25585D1217DE}"/>
                </a:ext>
              </a:extLst>
            </p:cNvPr>
            <p:cNvSpPr txBox="1"/>
            <p:nvPr/>
          </p:nvSpPr>
          <p:spPr>
            <a:xfrm rot="16200000">
              <a:off x="3658494" y="3993996"/>
              <a:ext cx="486030" cy="369332"/>
            </a:xfrm>
            <a:prstGeom prst="rect">
              <a:avLst/>
            </a:prstGeom>
            <a:noFill/>
          </p:spPr>
          <p:txBody>
            <a:bodyPr wrap="none" rtlCol="0">
              <a:spAutoFit/>
            </a:bodyPr>
            <a:lstStyle/>
            <a:p>
              <a:r>
                <a:rPr lang="en-US" dirty="0">
                  <a:latin typeface="Avenir Book" panose="02000503020000020003" pitchFamily="2" charset="0"/>
                </a:rPr>
                <a:t>F</a:t>
              </a:r>
              <a:r>
                <a:rPr lang="en-US" baseline="-25000" dirty="0">
                  <a:latin typeface="Avenir Book" panose="02000503020000020003" pitchFamily="2" charset="0"/>
                </a:rPr>
                <a:t>ST</a:t>
              </a:r>
            </a:p>
          </p:txBody>
        </p:sp>
        <p:sp>
          <p:nvSpPr>
            <p:cNvPr id="10" name="Oval 9">
              <a:extLst>
                <a:ext uri="{FF2B5EF4-FFF2-40B4-BE49-F238E27FC236}">
                  <a16:creationId xmlns:a16="http://schemas.microsoft.com/office/drawing/2014/main" id="{ABFDEDD5-BFED-0D49-B07C-31791FF7EB3A}"/>
                </a:ext>
              </a:extLst>
            </p:cNvPr>
            <p:cNvSpPr>
              <a:spLocks noChangeAspect="1"/>
            </p:cNvSpPr>
            <p:nvPr/>
          </p:nvSpPr>
          <p:spPr>
            <a:xfrm>
              <a:off x="4472663" y="426136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79E89F3-A4FA-9040-94B5-9503CCB1FF61}"/>
                </a:ext>
              </a:extLst>
            </p:cNvPr>
            <p:cNvSpPr>
              <a:spLocks noChangeAspect="1"/>
            </p:cNvSpPr>
            <p:nvPr/>
          </p:nvSpPr>
          <p:spPr>
            <a:xfrm>
              <a:off x="4911029" y="38650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3A6C1A9-F751-D44D-9D71-8BE3ABA27081}"/>
                </a:ext>
              </a:extLst>
            </p:cNvPr>
            <p:cNvSpPr>
              <a:spLocks noChangeAspect="1"/>
            </p:cNvSpPr>
            <p:nvPr/>
          </p:nvSpPr>
          <p:spPr>
            <a:xfrm>
              <a:off x="5465979" y="3524043"/>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D9191FE-F760-A940-8173-C8F3ED589FF8}"/>
                </a:ext>
              </a:extLst>
            </p:cNvPr>
            <p:cNvSpPr>
              <a:spLocks noChangeAspect="1"/>
            </p:cNvSpPr>
            <p:nvPr/>
          </p:nvSpPr>
          <p:spPr>
            <a:xfrm>
              <a:off x="5921432" y="317498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78E6D35-4981-9D4A-9A3F-8D0FD0831950}"/>
                </a:ext>
              </a:extLst>
            </p:cNvPr>
            <p:cNvSpPr>
              <a:spLocks noChangeAspect="1"/>
            </p:cNvSpPr>
            <p:nvPr/>
          </p:nvSpPr>
          <p:spPr>
            <a:xfrm>
              <a:off x="6468890" y="3169508"/>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C124EF-1AE2-F640-B3C5-F45DA6D82232}"/>
                </a:ext>
              </a:extLst>
            </p:cNvPr>
            <p:cNvSpPr>
              <a:spLocks noChangeAspect="1"/>
            </p:cNvSpPr>
            <p:nvPr/>
          </p:nvSpPr>
          <p:spPr>
            <a:xfrm>
              <a:off x="6994833" y="31695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90F6AB-8E23-EE47-97BF-7BDA8A76E87B}"/>
                </a:ext>
              </a:extLst>
            </p:cNvPr>
            <p:cNvSpPr>
              <a:spLocks noChangeAspect="1"/>
            </p:cNvSpPr>
            <p:nvPr/>
          </p:nvSpPr>
          <p:spPr>
            <a:xfrm>
              <a:off x="7275697" y="316719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A70185-F7E4-7248-852D-E2B268E08BF6}"/>
                </a:ext>
              </a:extLst>
            </p:cNvPr>
            <p:cNvSpPr>
              <a:spLocks noChangeAspect="1"/>
            </p:cNvSpPr>
            <p:nvPr/>
          </p:nvSpPr>
          <p:spPr>
            <a:xfrm>
              <a:off x="7630856" y="347814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0AC950-84F8-1B47-8891-26A2177C1B3A}"/>
                </a:ext>
              </a:extLst>
            </p:cNvPr>
            <p:cNvSpPr>
              <a:spLocks noChangeAspect="1"/>
            </p:cNvSpPr>
            <p:nvPr/>
          </p:nvSpPr>
          <p:spPr>
            <a:xfrm>
              <a:off x="8109393" y="471673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59DAEDE-5D0E-9546-A874-19BFD0E8265B}"/>
                </a:ext>
              </a:extLst>
            </p:cNvPr>
            <p:cNvSpPr txBox="1"/>
            <p:nvPr/>
          </p:nvSpPr>
          <p:spPr>
            <a:xfrm>
              <a:off x="3970090" y="5173932"/>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20" name="TextBox 19">
              <a:extLst>
                <a:ext uri="{FF2B5EF4-FFF2-40B4-BE49-F238E27FC236}">
                  <a16:creationId xmlns:a16="http://schemas.microsoft.com/office/drawing/2014/main" id="{6A46B538-CE45-FC48-9CDF-FBD55505F80A}"/>
                </a:ext>
              </a:extLst>
            </p:cNvPr>
            <p:cNvSpPr txBox="1"/>
            <p:nvPr/>
          </p:nvSpPr>
          <p:spPr>
            <a:xfrm>
              <a:off x="3970090" y="2918538"/>
              <a:ext cx="312906" cy="369332"/>
            </a:xfrm>
            <a:prstGeom prst="rect">
              <a:avLst/>
            </a:prstGeom>
            <a:noFill/>
          </p:spPr>
          <p:txBody>
            <a:bodyPr wrap="none" rtlCol="0">
              <a:spAutoFit/>
            </a:bodyPr>
            <a:lstStyle/>
            <a:p>
              <a:r>
                <a:rPr lang="en-US" dirty="0">
                  <a:latin typeface="Avenir Book" panose="02000503020000020003" pitchFamily="2" charset="0"/>
                </a:rPr>
                <a:t>1</a:t>
              </a:r>
            </a:p>
          </p:txBody>
        </p:sp>
        <p:sp>
          <p:nvSpPr>
            <p:cNvPr id="21" name="TextBox 20">
              <a:extLst>
                <a:ext uri="{FF2B5EF4-FFF2-40B4-BE49-F238E27FC236}">
                  <a16:creationId xmlns:a16="http://schemas.microsoft.com/office/drawing/2014/main" id="{E8D91BB5-BFAC-944A-99E7-5C1A32BE8B33}"/>
                </a:ext>
              </a:extLst>
            </p:cNvPr>
            <p:cNvSpPr txBox="1"/>
            <p:nvPr/>
          </p:nvSpPr>
          <p:spPr>
            <a:xfrm>
              <a:off x="5244334" y="5358598"/>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
        <p:nvSpPr>
          <p:cNvPr id="22" name="TextBox 21">
            <a:extLst>
              <a:ext uri="{FF2B5EF4-FFF2-40B4-BE49-F238E27FC236}">
                <a16:creationId xmlns:a16="http://schemas.microsoft.com/office/drawing/2014/main" id="{2C3F05AB-C346-5546-BF73-0E4D5FBB279B}"/>
              </a:ext>
            </a:extLst>
          </p:cNvPr>
          <p:cNvSpPr txBox="1"/>
          <p:nvPr/>
        </p:nvSpPr>
        <p:spPr>
          <a:xfrm>
            <a:off x="6426298" y="3285487"/>
            <a:ext cx="4993331" cy="1569660"/>
          </a:xfrm>
          <a:prstGeom prst="rect">
            <a:avLst/>
          </a:prstGeom>
          <a:noFill/>
        </p:spPr>
        <p:txBody>
          <a:bodyPr wrap="square" rtlCol="0">
            <a:spAutoFit/>
          </a:bodyPr>
          <a:lstStyle/>
          <a:p>
            <a:r>
              <a:rPr lang="en-US" sz="2400" dirty="0">
                <a:latin typeface="Avenir Book" panose="02000503020000020003" pitchFamily="2" charset="0"/>
              </a:rPr>
              <a:t>This leads to the evolution of clusters of adaptive loci showing large peaks of differentiation in the genome.</a:t>
            </a:r>
          </a:p>
        </p:txBody>
      </p:sp>
      <p:cxnSp>
        <p:nvCxnSpPr>
          <p:cNvPr id="23" name="Straight Arrow Connector 22">
            <a:extLst>
              <a:ext uri="{FF2B5EF4-FFF2-40B4-BE49-F238E27FC236}">
                <a16:creationId xmlns:a16="http://schemas.microsoft.com/office/drawing/2014/main" id="{7C76FB2F-22B7-0047-8B5E-44C2C73735BA}"/>
              </a:ext>
            </a:extLst>
          </p:cNvPr>
          <p:cNvCxnSpPr/>
          <p:nvPr/>
        </p:nvCxnSpPr>
        <p:spPr>
          <a:xfrm flipV="1">
            <a:off x="2888360" y="3825995"/>
            <a:ext cx="0" cy="31815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24828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00D3-F854-1B42-A938-83F981E91BE4}"/>
              </a:ext>
            </a:extLst>
          </p:cNvPr>
          <p:cNvSpPr>
            <a:spLocks noGrp="1"/>
          </p:cNvSpPr>
          <p:nvPr>
            <p:ph type="title"/>
          </p:nvPr>
        </p:nvSpPr>
        <p:spPr/>
        <p:txBody>
          <a:bodyPr/>
          <a:lstStyle/>
          <a:p>
            <a:r>
              <a:rPr lang="en-US" dirty="0"/>
              <a:t>Genetic architecture of a trait</a:t>
            </a:r>
          </a:p>
        </p:txBody>
      </p:sp>
      <p:sp>
        <p:nvSpPr>
          <p:cNvPr id="3" name="Content Placeholder 2">
            <a:extLst>
              <a:ext uri="{FF2B5EF4-FFF2-40B4-BE49-F238E27FC236}">
                <a16:creationId xmlns:a16="http://schemas.microsoft.com/office/drawing/2014/main" id="{62773CDF-22EB-9247-9402-9109DB28B6BC}"/>
              </a:ext>
            </a:extLst>
          </p:cNvPr>
          <p:cNvSpPr>
            <a:spLocks noGrp="1"/>
          </p:cNvSpPr>
          <p:nvPr>
            <p:ph idx="1"/>
          </p:nvPr>
        </p:nvSpPr>
        <p:spPr/>
        <p:txBody>
          <a:bodyPr/>
          <a:lstStyle/>
          <a:p>
            <a:pPr marL="0" indent="0">
              <a:buNone/>
            </a:pPr>
            <a:r>
              <a:rPr lang="en-US" dirty="0"/>
              <a:t>On the other hand, the genetic basis of a phenotype could be polygenic, i.e. controlled by many alleles of small effect.</a:t>
            </a:r>
          </a:p>
          <a:p>
            <a:pPr marL="0" indent="0">
              <a:buNone/>
            </a:pPr>
            <a:endParaRPr lang="en-US" dirty="0"/>
          </a:p>
          <a:p>
            <a:pPr marL="0" indent="0">
              <a:buNone/>
            </a:pPr>
            <a:r>
              <a:rPr lang="en-US" dirty="0"/>
              <a:t>In this case, the signature of selection won’t be as evident as those typical of a selective sweeps.</a:t>
            </a:r>
          </a:p>
        </p:txBody>
      </p:sp>
    </p:spTree>
    <p:extLst>
      <p:ext uri="{BB962C8B-B14F-4D97-AF65-F5344CB8AC3E}">
        <p14:creationId xmlns:p14="http://schemas.microsoft.com/office/powerpoint/2010/main" val="59669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3CF9-77C5-6A4A-B779-D6A90CAD6D4A}"/>
              </a:ext>
            </a:extLst>
          </p:cNvPr>
          <p:cNvSpPr>
            <a:spLocks noGrp="1"/>
          </p:cNvSpPr>
          <p:nvPr>
            <p:ph type="title"/>
          </p:nvPr>
        </p:nvSpPr>
        <p:spPr>
          <a:xfrm>
            <a:off x="5572896" y="365125"/>
            <a:ext cx="5780903" cy="1325563"/>
          </a:xfrm>
        </p:spPr>
        <p:txBody>
          <a:bodyPr/>
          <a:lstStyle/>
          <a:p>
            <a:r>
              <a:rPr lang="en-US" dirty="0"/>
              <a:t>Time </a:t>
            </a:r>
          </a:p>
        </p:txBody>
      </p:sp>
      <p:sp>
        <p:nvSpPr>
          <p:cNvPr id="3" name="Content Placeholder 2">
            <a:extLst>
              <a:ext uri="{FF2B5EF4-FFF2-40B4-BE49-F238E27FC236}">
                <a16:creationId xmlns:a16="http://schemas.microsoft.com/office/drawing/2014/main" id="{9F582F43-1CC4-4B4D-BD08-A9D1A76BE0A7}"/>
              </a:ext>
            </a:extLst>
          </p:cNvPr>
          <p:cNvSpPr>
            <a:spLocks noGrp="1"/>
          </p:cNvSpPr>
          <p:nvPr>
            <p:ph idx="1"/>
          </p:nvPr>
        </p:nvSpPr>
        <p:spPr>
          <a:xfrm>
            <a:off x="5572896" y="1825625"/>
            <a:ext cx="5780904" cy="4351338"/>
          </a:xfrm>
        </p:spPr>
        <p:txBody>
          <a:bodyPr/>
          <a:lstStyle/>
          <a:p>
            <a:pPr marL="0" indent="0">
              <a:buNone/>
            </a:pPr>
            <a:r>
              <a:rPr lang="en-US" dirty="0"/>
              <a:t>Adaptation is a process. Too early or too late in the process you may not be able to detect the diagnostic signature in the genome.</a:t>
            </a:r>
          </a:p>
        </p:txBody>
      </p:sp>
      <p:pic>
        <p:nvPicPr>
          <p:cNvPr id="4" name="Picture 2" descr="image">
            <a:extLst>
              <a:ext uri="{FF2B5EF4-FFF2-40B4-BE49-F238E27FC236}">
                <a16:creationId xmlns:a16="http://schemas.microsoft.com/office/drawing/2014/main" id="{07014A4F-AB7A-F149-B4ED-F14B58AD9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09" y="0"/>
            <a:ext cx="5167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797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C5A1-1D8C-9040-88E9-00D5003D3B3E}"/>
              </a:ext>
            </a:extLst>
          </p:cNvPr>
          <p:cNvSpPr>
            <a:spLocks noGrp="1"/>
          </p:cNvSpPr>
          <p:nvPr>
            <p:ph type="title"/>
          </p:nvPr>
        </p:nvSpPr>
        <p:spPr/>
        <p:txBody>
          <a:bodyPr/>
          <a:lstStyle/>
          <a:p>
            <a:r>
              <a:rPr lang="en-US" dirty="0"/>
              <a:t>Factors to consider for your study design</a:t>
            </a:r>
          </a:p>
        </p:txBody>
      </p:sp>
      <p:sp>
        <p:nvSpPr>
          <p:cNvPr id="3" name="Content Placeholder 2">
            <a:extLst>
              <a:ext uri="{FF2B5EF4-FFF2-40B4-BE49-F238E27FC236}">
                <a16:creationId xmlns:a16="http://schemas.microsoft.com/office/drawing/2014/main" id="{417962F6-30AA-3B4E-870F-E042AB63E0C9}"/>
              </a:ext>
            </a:extLst>
          </p:cNvPr>
          <p:cNvSpPr>
            <a:spLocks noGrp="1"/>
          </p:cNvSpPr>
          <p:nvPr>
            <p:ph idx="1"/>
          </p:nvPr>
        </p:nvSpPr>
        <p:spPr/>
        <p:txBody>
          <a:bodyPr/>
          <a:lstStyle/>
          <a:p>
            <a:r>
              <a:rPr lang="en-US" dirty="0"/>
              <a:t>Gene flow</a:t>
            </a:r>
          </a:p>
          <a:p>
            <a:r>
              <a:rPr lang="en-US" dirty="0"/>
              <a:t>Effective population size</a:t>
            </a:r>
          </a:p>
          <a:p>
            <a:r>
              <a:rPr lang="en-US" dirty="0"/>
              <a:t>Recombination rate</a:t>
            </a:r>
          </a:p>
          <a:p>
            <a:r>
              <a:rPr lang="en-US" dirty="0"/>
              <a:t>Genetic architecture</a:t>
            </a:r>
          </a:p>
          <a:p>
            <a:r>
              <a:rPr lang="en-US" dirty="0"/>
              <a:t>Structural Variation</a:t>
            </a:r>
          </a:p>
          <a:p>
            <a:r>
              <a:rPr lang="en-US" dirty="0"/>
              <a:t>Population differentiation</a:t>
            </a:r>
          </a:p>
          <a:p>
            <a:r>
              <a:rPr lang="en-US" dirty="0"/>
              <a:t>Age of local adaptation </a:t>
            </a:r>
          </a:p>
          <a:p>
            <a:endParaRPr lang="en-US" dirty="0"/>
          </a:p>
          <a:p>
            <a:endParaRPr lang="en-US" dirty="0"/>
          </a:p>
          <a:p>
            <a:endParaRPr lang="en-US" dirty="0"/>
          </a:p>
        </p:txBody>
      </p:sp>
    </p:spTree>
    <p:extLst>
      <p:ext uri="{BB962C8B-B14F-4D97-AF65-F5344CB8AC3E}">
        <p14:creationId xmlns:p14="http://schemas.microsoft.com/office/powerpoint/2010/main" val="2994178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D852-F979-C14D-A1D0-EF06B0E9DB3E}"/>
              </a:ext>
            </a:extLst>
          </p:cNvPr>
          <p:cNvSpPr>
            <a:spLocks noGrp="1"/>
          </p:cNvSpPr>
          <p:nvPr>
            <p:ph type="title"/>
          </p:nvPr>
        </p:nvSpPr>
        <p:spPr/>
        <p:txBody>
          <a:bodyPr/>
          <a:lstStyle/>
          <a:p>
            <a:r>
              <a:rPr lang="en-US" dirty="0"/>
              <a:t>Case study</a:t>
            </a:r>
          </a:p>
        </p:txBody>
      </p:sp>
      <p:pic>
        <p:nvPicPr>
          <p:cNvPr id="4" name="Content Placeholder 3">
            <a:extLst>
              <a:ext uri="{FF2B5EF4-FFF2-40B4-BE49-F238E27FC236}">
                <a16:creationId xmlns:a16="http://schemas.microsoft.com/office/drawing/2014/main" id="{52974996-B2DD-8B48-836D-F0A447ECB95A}"/>
              </a:ext>
            </a:extLst>
          </p:cNvPr>
          <p:cNvPicPr>
            <a:picLocks noGrp="1" noChangeAspect="1"/>
          </p:cNvPicPr>
          <p:nvPr>
            <p:ph idx="1"/>
          </p:nvPr>
        </p:nvPicPr>
        <p:blipFill>
          <a:blip r:embed="rId2"/>
          <a:stretch>
            <a:fillRect/>
          </a:stretch>
        </p:blipFill>
        <p:spPr>
          <a:xfrm>
            <a:off x="838200" y="1389445"/>
            <a:ext cx="10515600" cy="3147761"/>
          </a:xfrm>
          <a:prstGeom prst="rect">
            <a:avLst/>
          </a:prstGeom>
        </p:spPr>
      </p:pic>
    </p:spTree>
    <p:extLst>
      <p:ext uri="{BB962C8B-B14F-4D97-AF65-F5344CB8AC3E}">
        <p14:creationId xmlns:p14="http://schemas.microsoft.com/office/powerpoint/2010/main" val="2950385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18F80C-77CE-4244-907E-BD530378A089}"/>
              </a:ext>
            </a:extLst>
          </p:cNvPr>
          <p:cNvSpPr>
            <a:spLocks noGrp="1"/>
          </p:cNvSpPr>
          <p:nvPr>
            <p:ph idx="1"/>
          </p:nvPr>
        </p:nvSpPr>
        <p:spPr>
          <a:xfrm>
            <a:off x="6096000" y="1562250"/>
            <a:ext cx="5121875" cy="3429000"/>
          </a:xfrm>
        </p:spPr>
        <p:txBody>
          <a:bodyPr/>
          <a:lstStyle/>
          <a:p>
            <a:pPr marL="0" indent="0" algn="ctr">
              <a:lnSpc>
                <a:spcPct val="100000"/>
              </a:lnSpc>
              <a:buNone/>
            </a:pPr>
            <a:r>
              <a:rPr lang="en-US" dirty="0"/>
              <a:t>Phenotypic variation in bleaching and heat stress among colonies of </a:t>
            </a:r>
            <a:r>
              <a:rPr lang="en-US" i="1" dirty="0"/>
              <a:t>Acropora </a:t>
            </a:r>
            <a:r>
              <a:rPr lang="en-US" i="1" dirty="0" err="1"/>
              <a:t>millepora</a:t>
            </a:r>
            <a:endParaRPr lang="en-US" i="1" dirty="0"/>
          </a:p>
          <a:p>
            <a:pPr marL="0" indent="0" algn="ctr">
              <a:lnSpc>
                <a:spcPct val="100000"/>
              </a:lnSpc>
              <a:buNone/>
            </a:pPr>
            <a:endParaRPr lang="en-US" i="1" dirty="0"/>
          </a:p>
          <a:p>
            <a:pPr marL="0" indent="0" algn="ctr">
              <a:lnSpc>
                <a:spcPct val="100000"/>
              </a:lnSpc>
              <a:buNone/>
            </a:pPr>
            <a:r>
              <a:rPr lang="en-US" b="1" dirty="0">
                <a:sym typeface="Wingdings" pitchFamily="2" charset="2"/>
              </a:rPr>
              <a:t> What is the genomic basis and architecture of resistance to bleaching and thermal adaptation?</a:t>
            </a:r>
            <a:endParaRPr lang="en-US" b="1" dirty="0"/>
          </a:p>
        </p:txBody>
      </p:sp>
      <p:pic>
        <p:nvPicPr>
          <p:cNvPr id="5" name="Picture 4">
            <a:extLst>
              <a:ext uri="{FF2B5EF4-FFF2-40B4-BE49-F238E27FC236}">
                <a16:creationId xmlns:a16="http://schemas.microsoft.com/office/drawing/2014/main" id="{1FFF18AA-27A8-5A46-898D-72E733CEF7A6}"/>
              </a:ext>
            </a:extLst>
          </p:cNvPr>
          <p:cNvPicPr>
            <a:picLocks noChangeAspect="1"/>
          </p:cNvPicPr>
          <p:nvPr/>
        </p:nvPicPr>
        <p:blipFill>
          <a:blip r:embed="rId2"/>
          <a:stretch>
            <a:fillRect/>
          </a:stretch>
        </p:blipFill>
        <p:spPr>
          <a:xfrm>
            <a:off x="974125" y="1562250"/>
            <a:ext cx="4454023" cy="3429000"/>
          </a:xfrm>
          <a:prstGeom prst="rect">
            <a:avLst/>
          </a:prstGeom>
        </p:spPr>
      </p:pic>
    </p:spTree>
    <p:extLst>
      <p:ext uri="{BB962C8B-B14F-4D97-AF65-F5344CB8AC3E}">
        <p14:creationId xmlns:p14="http://schemas.microsoft.com/office/powerpoint/2010/main" val="1110635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8A9F9C-C24D-FF4D-B735-9E4681348D64}"/>
              </a:ext>
            </a:extLst>
          </p:cNvPr>
          <p:cNvSpPr>
            <a:spLocks noGrp="1"/>
          </p:cNvSpPr>
          <p:nvPr>
            <p:ph idx="1"/>
          </p:nvPr>
        </p:nvSpPr>
        <p:spPr>
          <a:xfrm>
            <a:off x="838200" y="2146902"/>
            <a:ext cx="10515600" cy="1584839"/>
          </a:xfrm>
        </p:spPr>
        <p:txBody>
          <a:bodyPr/>
          <a:lstStyle/>
          <a:p>
            <a:pPr marL="0" indent="0" algn="ctr">
              <a:buNone/>
            </a:pPr>
            <a:r>
              <a:rPr lang="en-US" b="1" dirty="0"/>
              <a:t>Sequencing approach</a:t>
            </a:r>
          </a:p>
          <a:p>
            <a:pPr marL="0" indent="0">
              <a:buNone/>
            </a:pPr>
            <a:r>
              <a:rPr lang="en-US" dirty="0"/>
              <a:t>A mixture of few high coverage genomes (n=48) and many more low coverage genome (n=237) for population genomics and GWAS</a:t>
            </a:r>
          </a:p>
        </p:txBody>
      </p:sp>
    </p:spTree>
    <p:extLst>
      <p:ext uri="{BB962C8B-B14F-4D97-AF65-F5344CB8AC3E}">
        <p14:creationId xmlns:p14="http://schemas.microsoft.com/office/powerpoint/2010/main" val="246613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C28EB64-49FF-014E-A8EF-3CA5D45E7052}"/>
              </a:ext>
            </a:extLst>
          </p:cNvPr>
          <p:cNvSpPr/>
          <p:nvPr/>
        </p:nvSpPr>
        <p:spPr>
          <a:xfrm flipH="1">
            <a:off x="6285469" y="2103607"/>
            <a:ext cx="2767913" cy="2607276"/>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C066C24-3948-7943-8E06-C9D266FE3142}"/>
              </a:ext>
            </a:extLst>
          </p:cNvPr>
          <p:cNvSpPr/>
          <p:nvPr/>
        </p:nvSpPr>
        <p:spPr>
          <a:xfrm>
            <a:off x="3201945" y="2103607"/>
            <a:ext cx="2767913" cy="2607276"/>
          </a:xfrm>
          <a:prstGeom prst="rect">
            <a:avLst/>
          </a:prstGeom>
          <a:solidFill>
            <a:srgbClr val="4E67C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Fish">
            <a:extLst>
              <a:ext uri="{FF2B5EF4-FFF2-40B4-BE49-F238E27FC236}">
                <a16:creationId xmlns:a16="http://schemas.microsoft.com/office/drawing/2014/main" id="{1FD1639F-C6EE-3348-B4F3-56360A1F64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76235" y="2474590"/>
            <a:ext cx="1116227" cy="1116227"/>
          </a:xfrm>
          <a:prstGeom prst="rect">
            <a:avLst/>
          </a:prstGeom>
        </p:spPr>
      </p:pic>
      <p:pic>
        <p:nvPicPr>
          <p:cNvPr id="14" name="Graphic 13" descr="Fish">
            <a:extLst>
              <a:ext uri="{FF2B5EF4-FFF2-40B4-BE49-F238E27FC236}">
                <a16:creationId xmlns:a16="http://schemas.microsoft.com/office/drawing/2014/main" id="{AF3072AC-85C3-124C-BBFB-35B22A948B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5556" y="2036269"/>
            <a:ext cx="1116227" cy="1116227"/>
          </a:xfrm>
          <a:prstGeom prst="rect">
            <a:avLst/>
          </a:prstGeom>
        </p:spPr>
      </p:pic>
      <p:pic>
        <p:nvPicPr>
          <p:cNvPr id="15" name="Graphic 14" descr="Fish">
            <a:extLst>
              <a:ext uri="{FF2B5EF4-FFF2-40B4-BE49-F238E27FC236}">
                <a16:creationId xmlns:a16="http://schemas.microsoft.com/office/drawing/2014/main" id="{8D416330-4B44-4344-8B8D-097099E4C8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01996" y="3342875"/>
            <a:ext cx="1116227" cy="1116227"/>
          </a:xfrm>
          <a:prstGeom prst="rect">
            <a:avLst/>
          </a:prstGeom>
        </p:spPr>
      </p:pic>
      <p:pic>
        <p:nvPicPr>
          <p:cNvPr id="16" name="Graphic 15" descr="Fish">
            <a:extLst>
              <a:ext uri="{FF2B5EF4-FFF2-40B4-BE49-F238E27FC236}">
                <a16:creationId xmlns:a16="http://schemas.microsoft.com/office/drawing/2014/main" id="{7A16D5F1-2DC4-3945-B3A4-F130EA0770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8452" y="3705503"/>
            <a:ext cx="1116227" cy="1116227"/>
          </a:xfrm>
          <a:prstGeom prst="rect">
            <a:avLst/>
          </a:prstGeom>
        </p:spPr>
      </p:pic>
      <p:sp>
        <p:nvSpPr>
          <p:cNvPr id="2" name="TextBox 1">
            <a:extLst>
              <a:ext uri="{FF2B5EF4-FFF2-40B4-BE49-F238E27FC236}">
                <a16:creationId xmlns:a16="http://schemas.microsoft.com/office/drawing/2014/main" id="{77CFEE82-2180-204E-A94C-B6928FC329BC}"/>
              </a:ext>
            </a:extLst>
          </p:cNvPr>
          <p:cNvSpPr txBox="1"/>
          <p:nvPr/>
        </p:nvSpPr>
        <p:spPr>
          <a:xfrm>
            <a:off x="3201945" y="1322823"/>
            <a:ext cx="6246325" cy="461665"/>
          </a:xfrm>
          <a:prstGeom prst="rect">
            <a:avLst/>
          </a:prstGeom>
          <a:noFill/>
        </p:spPr>
        <p:txBody>
          <a:bodyPr wrap="none" rtlCol="0">
            <a:spAutoFit/>
          </a:bodyPr>
          <a:lstStyle/>
          <a:p>
            <a:r>
              <a:rPr lang="en-US" sz="2400" dirty="0">
                <a:latin typeface="Avenir Book" panose="02000503020000020003" pitchFamily="2" charset="0"/>
              </a:rPr>
              <a:t>Cold-adapted fish migrate to warmer waters</a:t>
            </a:r>
          </a:p>
        </p:txBody>
      </p:sp>
      <p:pic>
        <p:nvPicPr>
          <p:cNvPr id="22" name="Graphic 21" descr="Fish">
            <a:extLst>
              <a:ext uri="{FF2B5EF4-FFF2-40B4-BE49-F238E27FC236}">
                <a16:creationId xmlns:a16="http://schemas.microsoft.com/office/drawing/2014/main" id="{EEF22C9B-EA75-6442-984A-CFFA77FF81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3313" y="2013079"/>
            <a:ext cx="1116227" cy="1116227"/>
          </a:xfrm>
          <a:prstGeom prst="rect">
            <a:avLst/>
          </a:prstGeom>
        </p:spPr>
      </p:pic>
      <p:pic>
        <p:nvPicPr>
          <p:cNvPr id="23" name="Graphic 22" descr="Fish">
            <a:extLst>
              <a:ext uri="{FF2B5EF4-FFF2-40B4-BE49-F238E27FC236}">
                <a16:creationId xmlns:a16="http://schemas.microsoft.com/office/drawing/2014/main" id="{3710A3E4-5356-CF47-94F0-8B75680AE6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7565" y="3129306"/>
            <a:ext cx="1116227" cy="1116227"/>
          </a:xfrm>
          <a:prstGeom prst="rect">
            <a:avLst/>
          </a:prstGeom>
        </p:spPr>
      </p:pic>
    </p:spTree>
    <p:extLst>
      <p:ext uri="{BB962C8B-B14F-4D97-AF65-F5344CB8AC3E}">
        <p14:creationId xmlns:p14="http://schemas.microsoft.com/office/powerpoint/2010/main" val="3974113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7F12-1873-A341-AE89-02748AC8C936}"/>
              </a:ext>
            </a:extLst>
          </p:cNvPr>
          <p:cNvSpPr>
            <a:spLocks noGrp="1"/>
          </p:cNvSpPr>
          <p:nvPr>
            <p:ph type="title"/>
          </p:nvPr>
        </p:nvSpPr>
        <p:spPr/>
        <p:txBody>
          <a:bodyPr/>
          <a:lstStyle/>
          <a:p>
            <a:r>
              <a:rPr lang="en-US" dirty="0"/>
              <a:t>First thing first: population structure</a:t>
            </a:r>
          </a:p>
        </p:txBody>
      </p:sp>
      <p:sp>
        <p:nvSpPr>
          <p:cNvPr id="3" name="Content Placeholder 2">
            <a:extLst>
              <a:ext uri="{FF2B5EF4-FFF2-40B4-BE49-F238E27FC236}">
                <a16:creationId xmlns:a16="http://schemas.microsoft.com/office/drawing/2014/main" id="{80AEAF19-DCE6-6745-BC8C-DC30A01D13E5}"/>
              </a:ext>
            </a:extLst>
          </p:cNvPr>
          <p:cNvSpPr>
            <a:spLocks noGrp="1"/>
          </p:cNvSpPr>
          <p:nvPr>
            <p:ph idx="1"/>
          </p:nvPr>
        </p:nvSpPr>
        <p:spPr>
          <a:xfrm>
            <a:off x="838200" y="1521461"/>
            <a:ext cx="10515600" cy="950055"/>
          </a:xfrm>
        </p:spPr>
        <p:txBody>
          <a:bodyPr/>
          <a:lstStyle/>
          <a:p>
            <a:pPr marL="0" indent="0">
              <a:buNone/>
            </a:pPr>
            <a:r>
              <a:rPr lang="en-US" dirty="0"/>
              <a:t>Lack of population structure and high levels of gene flow are promising to isolate loci under selection</a:t>
            </a:r>
          </a:p>
        </p:txBody>
      </p:sp>
      <p:pic>
        <p:nvPicPr>
          <p:cNvPr id="4" name="Picture 3">
            <a:extLst>
              <a:ext uri="{FF2B5EF4-FFF2-40B4-BE49-F238E27FC236}">
                <a16:creationId xmlns:a16="http://schemas.microsoft.com/office/drawing/2014/main" id="{1579B096-D095-844E-A375-5D841504E436}"/>
              </a:ext>
            </a:extLst>
          </p:cNvPr>
          <p:cNvPicPr>
            <a:picLocks noChangeAspect="1"/>
          </p:cNvPicPr>
          <p:nvPr/>
        </p:nvPicPr>
        <p:blipFill>
          <a:blip r:embed="rId2"/>
          <a:stretch>
            <a:fillRect/>
          </a:stretch>
        </p:blipFill>
        <p:spPr>
          <a:xfrm>
            <a:off x="461469" y="2471516"/>
            <a:ext cx="11269062" cy="3558651"/>
          </a:xfrm>
          <a:prstGeom prst="rect">
            <a:avLst/>
          </a:prstGeom>
        </p:spPr>
      </p:pic>
      <p:sp>
        <p:nvSpPr>
          <p:cNvPr id="5" name="TextBox 4">
            <a:extLst>
              <a:ext uri="{FF2B5EF4-FFF2-40B4-BE49-F238E27FC236}">
                <a16:creationId xmlns:a16="http://schemas.microsoft.com/office/drawing/2014/main" id="{B9CEEED5-809B-5448-A37D-32A8A1ACD10E}"/>
              </a:ext>
            </a:extLst>
          </p:cNvPr>
          <p:cNvSpPr txBox="1"/>
          <p:nvPr/>
        </p:nvSpPr>
        <p:spPr>
          <a:xfrm>
            <a:off x="1878227" y="6030166"/>
            <a:ext cx="1194558" cy="461665"/>
          </a:xfrm>
          <a:prstGeom prst="rect">
            <a:avLst/>
          </a:prstGeom>
          <a:noFill/>
        </p:spPr>
        <p:txBody>
          <a:bodyPr wrap="none" rtlCol="0">
            <a:spAutoFit/>
          </a:bodyPr>
          <a:lstStyle/>
          <a:p>
            <a:r>
              <a:rPr lang="en-US" sz="2400" dirty="0">
                <a:latin typeface="Avenir Book" panose="02000503020000020003" pitchFamily="2" charset="0"/>
              </a:rPr>
              <a:t>No IBD</a:t>
            </a:r>
          </a:p>
        </p:txBody>
      </p:sp>
      <p:sp>
        <p:nvSpPr>
          <p:cNvPr id="6" name="TextBox 5">
            <a:extLst>
              <a:ext uri="{FF2B5EF4-FFF2-40B4-BE49-F238E27FC236}">
                <a16:creationId xmlns:a16="http://schemas.microsoft.com/office/drawing/2014/main" id="{E491D178-4975-E546-A39A-F875EA895186}"/>
              </a:ext>
            </a:extLst>
          </p:cNvPr>
          <p:cNvSpPr txBox="1"/>
          <p:nvPr/>
        </p:nvSpPr>
        <p:spPr>
          <a:xfrm>
            <a:off x="4889228" y="6030235"/>
            <a:ext cx="2618922" cy="461665"/>
          </a:xfrm>
          <a:prstGeom prst="rect">
            <a:avLst/>
          </a:prstGeom>
          <a:noFill/>
        </p:spPr>
        <p:txBody>
          <a:bodyPr wrap="none" rtlCol="0">
            <a:spAutoFit/>
          </a:bodyPr>
          <a:lstStyle/>
          <a:p>
            <a:r>
              <a:rPr lang="en-US" sz="2400" dirty="0">
                <a:latin typeface="Avenir Book" panose="02000503020000020003" pitchFamily="2" charset="0"/>
              </a:rPr>
              <a:t>No pop. structure</a:t>
            </a:r>
          </a:p>
        </p:txBody>
      </p:sp>
      <p:sp>
        <p:nvSpPr>
          <p:cNvPr id="7" name="TextBox 6">
            <a:extLst>
              <a:ext uri="{FF2B5EF4-FFF2-40B4-BE49-F238E27FC236}">
                <a16:creationId xmlns:a16="http://schemas.microsoft.com/office/drawing/2014/main" id="{8936D001-7347-7644-B699-3191066869AE}"/>
              </a:ext>
            </a:extLst>
          </p:cNvPr>
          <p:cNvSpPr txBox="1"/>
          <p:nvPr/>
        </p:nvSpPr>
        <p:spPr>
          <a:xfrm>
            <a:off x="8649660" y="6030167"/>
            <a:ext cx="2282997" cy="461665"/>
          </a:xfrm>
          <a:prstGeom prst="rect">
            <a:avLst/>
          </a:prstGeom>
          <a:noFill/>
        </p:spPr>
        <p:txBody>
          <a:bodyPr wrap="none" rtlCol="0">
            <a:spAutoFit/>
          </a:bodyPr>
          <a:lstStyle/>
          <a:p>
            <a:r>
              <a:rPr lang="en-US" sz="2400" dirty="0">
                <a:latin typeface="Avenir Book" panose="02000503020000020003" pitchFamily="2" charset="0"/>
              </a:rPr>
              <a:t>High gene flow</a:t>
            </a:r>
          </a:p>
        </p:txBody>
      </p:sp>
    </p:spTree>
    <p:extLst>
      <p:ext uri="{BB962C8B-B14F-4D97-AF65-F5344CB8AC3E}">
        <p14:creationId xmlns:p14="http://schemas.microsoft.com/office/powerpoint/2010/main" val="4262821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232-2699-4B45-9CF0-A584C1015CF4}"/>
              </a:ext>
            </a:extLst>
          </p:cNvPr>
          <p:cNvSpPr>
            <a:spLocks noGrp="1"/>
          </p:cNvSpPr>
          <p:nvPr>
            <p:ph type="title"/>
          </p:nvPr>
        </p:nvSpPr>
        <p:spPr/>
        <p:txBody>
          <a:bodyPr/>
          <a:lstStyle/>
          <a:p>
            <a:r>
              <a:rPr lang="en-US" dirty="0"/>
              <a:t>Scan for BALANCING selection</a:t>
            </a:r>
          </a:p>
        </p:txBody>
      </p:sp>
      <p:sp>
        <p:nvSpPr>
          <p:cNvPr id="3" name="Content Placeholder 2">
            <a:extLst>
              <a:ext uri="{FF2B5EF4-FFF2-40B4-BE49-F238E27FC236}">
                <a16:creationId xmlns:a16="http://schemas.microsoft.com/office/drawing/2014/main" id="{D5AD17A6-F64F-914F-88F2-DFB45DABF878}"/>
              </a:ext>
            </a:extLst>
          </p:cNvPr>
          <p:cNvSpPr>
            <a:spLocks noGrp="1"/>
          </p:cNvSpPr>
          <p:nvPr>
            <p:ph idx="1"/>
          </p:nvPr>
        </p:nvSpPr>
        <p:spPr>
          <a:xfrm>
            <a:off x="7006280" y="1825624"/>
            <a:ext cx="4347519" cy="3920267"/>
          </a:xfrm>
        </p:spPr>
        <p:txBody>
          <a:bodyPr>
            <a:normAutofit fontScale="92500"/>
          </a:bodyPr>
          <a:lstStyle/>
          <a:p>
            <a:pPr marL="0" indent="0">
              <a:lnSpc>
                <a:spcPct val="100000"/>
              </a:lnSpc>
              <a:buNone/>
            </a:pPr>
            <a:r>
              <a:rPr lang="en-US" dirty="0"/>
              <a:t>Contrary to natural selection, balancing selection maintains different alleles at intermediate frequencies in the population and is promoted by spatially varying selection.</a:t>
            </a:r>
          </a:p>
          <a:p>
            <a:pPr marL="0" indent="0">
              <a:lnSpc>
                <a:spcPct val="100000"/>
              </a:lnSpc>
              <a:buNone/>
            </a:pPr>
            <a:endParaRPr lang="en-US" dirty="0"/>
          </a:p>
          <a:p>
            <a:pPr marL="0" indent="0">
              <a:lnSpc>
                <a:spcPct val="100000"/>
              </a:lnSpc>
              <a:buNone/>
            </a:pPr>
            <a:r>
              <a:rPr lang="en-US" dirty="0">
                <a:sym typeface="Wingdings" pitchFamily="2" charset="2"/>
              </a:rPr>
              <a:t>The signature of balancing selection in high nucleotide diversity π.</a:t>
            </a:r>
            <a:endParaRPr lang="en-US" dirty="0"/>
          </a:p>
        </p:txBody>
      </p:sp>
      <p:pic>
        <p:nvPicPr>
          <p:cNvPr id="5" name="Picture 4">
            <a:extLst>
              <a:ext uri="{FF2B5EF4-FFF2-40B4-BE49-F238E27FC236}">
                <a16:creationId xmlns:a16="http://schemas.microsoft.com/office/drawing/2014/main" id="{E57239AC-5154-4D43-B36B-E53084AFB3EB}"/>
              </a:ext>
            </a:extLst>
          </p:cNvPr>
          <p:cNvPicPr>
            <a:picLocks noChangeAspect="1"/>
          </p:cNvPicPr>
          <p:nvPr/>
        </p:nvPicPr>
        <p:blipFill>
          <a:blip r:embed="rId2"/>
          <a:stretch>
            <a:fillRect/>
          </a:stretch>
        </p:blipFill>
        <p:spPr>
          <a:xfrm>
            <a:off x="650788" y="1895730"/>
            <a:ext cx="5714289" cy="3920268"/>
          </a:xfrm>
          <a:prstGeom prst="rect">
            <a:avLst/>
          </a:prstGeom>
        </p:spPr>
      </p:pic>
    </p:spTree>
    <p:extLst>
      <p:ext uri="{BB962C8B-B14F-4D97-AF65-F5344CB8AC3E}">
        <p14:creationId xmlns:p14="http://schemas.microsoft.com/office/powerpoint/2010/main" val="831056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C7775-69AD-4C46-983A-C706973CCE0E}"/>
              </a:ext>
            </a:extLst>
          </p:cNvPr>
          <p:cNvSpPr>
            <a:spLocks noGrp="1"/>
          </p:cNvSpPr>
          <p:nvPr>
            <p:ph type="title"/>
          </p:nvPr>
        </p:nvSpPr>
        <p:spPr/>
        <p:txBody>
          <a:bodyPr/>
          <a:lstStyle/>
          <a:p>
            <a:r>
              <a:rPr lang="en-US" dirty="0"/>
              <a:t>Functional annotation of candidate gene</a:t>
            </a:r>
          </a:p>
        </p:txBody>
      </p:sp>
      <p:sp>
        <p:nvSpPr>
          <p:cNvPr id="3" name="Content Placeholder 2">
            <a:extLst>
              <a:ext uri="{FF2B5EF4-FFF2-40B4-BE49-F238E27FC236}">
                <a16:creationId xmlns:a16="http://schemas.microsoft.com/office/drawing/2014/main" id="{75D36111-B741-D847-A8F7-C1BFA263D230}"/>
              </a:ext>
            </a:extLst>
          </p:cNvPr>
          <p:cNvSpPr>
            <a:spLocks noGrp="1"/>
          </p:cNvSpPr>
          <p:nvPr>
            <p:ph idx="1"/>
          </p:nvPr>
        </p:nvSpPr>
        <p:spPr>
          <a:xfrm>
            <a:off x="838200" y="1825625"/>
            <a:ext cx="10515600" cy="3438353"/>
          </a:xfrm>
        </p:spPr>
        <p:txBody>
          <a:bodyPr>
            <a:normAutofit/>
          </a:bodyPr>
          <a:lstStyle/>
          <a:p>
            <a:pPr marL="0" indent="0">
              <a:buNone/>
            </a:pPr>
            <a:r>
              <a:rPr lang="el-GR" dirty="0"/>
              <a:t>π</a:t>
            </a:r>
            <a:r>
              <a:rPr lang="en-US" dirty="0"/>
              <a:t> peak is closest to the gene </a:t>
            </a:r>
            <a:r>
              <a:rPr lang="en-US" i="1" dirty="0" err="1"/>
              <a:t>sacsin</a:t>
            </a:r>
            <a:r>
              <a:rPr lang="en-US" dirty="0"/>
              <a:t>, associated with response to heat stress. </a:t>
            </a:r>
          </a:p>
          <a:p>
            <a:pPr marL="0" indent="0">
              <a:buNone/>
            </a:pPr>
            <a:endParaRPr lang="en-US" dirty="0"/>
          </a:p>
          <a:p>
            <a:pPr marL="0" indent="0">
              <a:buNone/>
            </a:pPr>
            <a:r>
              <a:rPr lang="en-US" dirty="0">
                <a:sym typeface="Wingdings" pitchFamily="2" charset="2"/>
              </a:rPr>
              <a:t> however, the source of balancing selection is not clear</a:t>
            </a:r>
            <a:endParaRPr lang="en-US" dirty="0"/>
          </a:p>
        </p:txBody>
      </p:sp>
    </p:spTree>
    <p:extLst>
      <p:ext uri="{BB962C8B-B14F-4D97-AF65-F5344CB8AC3E}">
        <p14:creationId xmlns:p14="http://schemas.microsoft.com/office/powerpoint/2010/main" val="1432900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5B53-B28D-6B40-8762-22B555D52D54}"/>
              </a:ext>
            </a:extLst>
          </p:cNvPr>
          <p:cNvSpPr>
            <a:spLocks noGrp="1"/>
          </p:cNvSpPr>
          <p:nvPr>
            <p:ph type="title"/>
          </p:nvPr>
        </p:nvSpPr>
        <p:spPr/>
        <p:txBody>
          <a:bodyPr/>
          <a:lstStyle/>
          <a:p>
            <a:r>
              <a:rPr lang="en-US" dirty="0"/>
              <a:t>GWAS (n=213)</a:t>
            </a:r>
          </a:p>
        </p:txBody>
      </p:sp>
      <p:sp>
        <p:nvSpPr>
          <p:cNvPr id="3" name="Content Placeholder 2">
            <a:extLst>
              <a:ext uri="{FF2B5EF4-FFF2-40B4-BE49-F238E27FC236}">
                <a16:creationId xmlns:a16="http://schemas.microsoft.com/office/drawing/2014/main" id="{62217214-45C3-D240-8991-8BDE61236CD9}"/>
              </a:ext>
            </a:extLst>
          </p:cNvPr>
          <p:cNvSpPr>
            <a:spLocks noGrp="1"/>
          </p:cNvSpPr>
          <p:nvPr>
            <p:ph idx="1"/>
          </p:nvPr>
        </p:nvSpPr>
        <p:spPr/>
        <p:txBody>
          <a:bodyPr/>
          <a:lstStyle/>
          <a:p>
            <a:pPr marL="0" indent="0">
              <a:buNone/>
            </a:pPr>
            <a:r>
              <a:rPr lang="en-US" dirty="0"/>
              <a:t>Linear mixed model to test for additive effects of SNPs associated with </a:t>
            </a:r>
          </a:p>
          <a:p>
            <a:r>
              <a:rPr lang="en-US" dirty="0"/>
              <a:t>environmental variables, </a:t>
            </a:r>
          </a:p>
          <a:p>
            <a:r>
              <a:rPr lang="en-US" dirty="0"/>
              <a:t>population structure, </a:t>
            </a:r>
          </a:p>
          <a:p>
            <a:r>
              <a:rPr lang="en-US" dirty="0"/>
              <a:t>batch effects collection depth, </a:t>
            </a:r>
          </a:p>
          <a:p>
            <a:r>
              <a:rPr lang="en-US" dirty="0"/>
              <a:t>proportion of symbiont associated with thermal tolerance.</a:t>
            </a:r>
          </a:p>
          <a:p>
            <a:pPr marL="0" indent="0">
              <a:buNone/>
            </a:pPr>
            <a:endParaRPr lang="en-US" dirty="0"/>
          </a:p>
        </p:txBody>
      </p:sp>
    </p:spTree>
    <p:extLst>
      <p:ext uri="{BB962C8B-B14F-4D97-AF65-F5344CB8AC3E}">
        <p14:creationId xmlns:p14="http://schemas.microsoft.com/office/powerpoint/2010/main" val="273927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5B53-B28D-6B40-8762-22B555D52D54}"/>
              </a:ext>
            </a:extLst>
          </p:cNvPr>
          <p:cNvSpPr>
            <a:spLocks noGrp="1"/>
          </p:cNvSpPr>
          <p:nvPr>
            <p:ph type="title"/>
          </p:nvPr>
        </p:nvSpPr>
        <p:spPr/>
        <p:txBody>
          <a:bodyPr/>
          <a:lstStyle/>
          <a:p>
            <a:r>
              <a:rPr lang="en-US" dirty="0"/>
              <a:t>GWAS (n=213)</a:t>
            </a:r>
          </a:p>
        </p:txBody>
      </p:sp>
      <p:sp>
        <p:nvSpPr>
          <p:cNvPr id="3" name="Content Placeholder 2">
            <a:extLst>
              <a:ext uri="{FF2B5EF4-FFF2-40B4-BE49-F238E27FC236}">
                <a16:creationId xmlns:a16="http://schemas.microsoft.com/office/drawing/2014/main" id="{62217214-45C3-D240-8991-8BDE61236CD9}"/>
              </a:ext>
            </a:extLst>
          </p:cNvPr>
          <p:cNvSpPr>
            <a:spLocks noGrp="1"/>
          </p:cNvSpPr>
          <p:nvPr>
            <p:ph idx="1"/>
          </p:nvPr>
        </p:nvSpPr>
        <p:spPr/>
        <p:txBody>
          <a:bodyPr/>
          <a:lstStyle/>
          <a:p>
            <a:pPr marL="0" indent="0">
              <a:buNone/>
            </a:pPr>
            <a:r>
              <a:rPr lang="en-US" dirty="0"/>
              <a:t>Linear mixed model to test for additive effects of SNPs associated with </a:t>
            </a:r>
          </a:p>
          <a:p>
            <a:r>
              <a:rPr lang="en-US" dirty="0"/>
              <a:t>environmental variables, </a:t>
            </a:r>
          </a:p>
          <a:p>
            <a:r>
              <a:rPr lang="en-US" dirty="0"/>
              <a:t>population structure, </a:t>
            </a:r>
          </a:p>
          <a:p>
            <a:r>
              <a:rPr lang="en-US" dirty="0"/>
              <a:t>batch effects collection depth, </a:t>
            </a:r>
          </a:p>
          <a:p>
            <a:r>
              <a:rPr lang="en-US" dirty="0"/>
              <a:t>proportion of symbiont associated with thermal tolerance.</a:t>
            </a:r>
          </a:p>
          <a:p>
            <a:pPr marL="0" indent="0">
              <a:buNone/>
            </a:pPr>
            <a:endParaRPr lang="en-US" dirty="0"/>
          </a:p>
          <a:p>
            <a:pPr marL="0" indent="0">
              <a:buNone/>
            </a:pPr>
            <a:r>
              <a:rPr lang="en-US" dirty="0">
                <a:sym typeface="Wingdings" pitchFamily="2" charset="2"/>
              </a:rPr>
              <a:t> </a:t>
            </a:r>
            <a:r>
              <a:rPr lang="en-US" dirty="0"/>
              <a:t>No SNPs above significance threshold suggest polygenic basis of adaptation and low power of study design. </a:t>
            </a:r>
          </a:p>
        </p:txBody>
      </p:sp>
    </p:spTree>
    <p:extLst>
      <p:ext uri="{BB962C8B-B14F-4D97-AF65-F5344CB8AC3E}">
        <p14:creationId xmlns:p14="http://schemas.microsoft.com/office/powerpoint/2010/main" val="108166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14D-148D-624E-ACFC-702ABEF81CCF}"/>
              </a:ext>
            </a:extLst>
          </p:cNvPr>
          <p:cNvSpPr>
            <a:spLocks noGrp="1"/>
          </p:cNvSpPr>
          <p:nvPr>
            <p:ph type="title"/>
          </p:nvPr>
        </p:nvSpPr>
        <p:spPr/>
        <p:txBody>
          <a:bodyPr/>
          <a:lstStyle/>
          <a:p>
            <a:r>
              <a:rPr lang="en-US" dirty="0"/>
              <a:t>Development of polygenic score (PGS)</a:t>
            </a:r>
          </a:p>
        </p:txBody>
      </p:sp>
      <p:sp>
        <p:nvSpPr>
          <p:cNvPr id="3" name="Content Placeholder 2">
            <a:extLst>
              <a:ext uri="{FF2B5EF4-FFF2-40B4-BE49-F238E27FC236}">
                <a16:creationId xmlns:a16="http://schemas.microsoft.com/office/drawing/2014/main" id="{4BCBCBFE-1087-584B-9FBA-F59653C38652}"/>
              </a:ext>
            </a:extLst>
          </p:cNvPr>
          <p:cNvSpPr>
            <a:spLocks noGrp="1"/>
          </p:cNvSpPr>
          <p:nvPr>
            <p:ph idx="1"/>
          </p:nvPr>
        </p:nvSpPr>
        <p:spPr/>
        <p:txBody>
          <a:bodyPr/>
          <a:lstStyle/>
          <a:p>
            <a:pPr marL="0" indent="0">
              <a:buNone/>
            </a:pPr>
            <a:r>
              <a:rPr lang="en-US" dirty="0"/>
              <a:t>Based on LD and effect sizes estimated by GWAS of top SNPs</a:t>
            </a:r>
          </a:p>
          <a:p>
            <a:pPr marL="0" indent="0">
              <a:buNone/>
            </a:pPr>
            <a:endParaRPr lang="en-US" dirty="0"/>
          </a:p>
          <a:p>
            <a:pPr algn="ctr">
              <a:buFont typeface="Wingdings" pitchFamily="2" charset="2"/>
              <a:buChar char="à"/>
            </a:pPr>
            <a:r>
              <a:rPr lang="en-US" dirty="0">
                <a:sym typeface="Wingdings" pitchFamily="2" charset="2"/>
              </a:rPr>
              <a:t>Model explains 62% of the variation in bleaching.</a:t>
            </a:r>
          </a:p>
          <a:p>
            <a:pPr algn="ctr">
              <a:buFont typeface="Wingdings" pitchFamily="2" charset="2"/>
              <a:buChar char="à"/>
            </a:pPr>
            <a:endParaRPr lang="en-US" dirty="0">
              <a:sym typeface="Wingdings" pitchFamily="2" charset="2"/>
            </a:endParaRPr>
          </a:p>
          <a:p>
            <a:pPr algn="ctr">
              <a:buFont typeface="Wingdings" pitchFamily="2" charset="2"/>
              <a:buChar char="à"/>
            </a:pPr>
            <a:r>
              <a:rPr lang="en-US" dirty="0">
                <a:sym typeface="Wingdings" pitchFamily="2" charset="2"/>
              </a:rPr>
              <a:t> Genetic basis of resistance to bleaching and thermal stress is highly polygenic</a:t>
            </a:r>
            <a:endParaRPr lang="en-US" dirty="0"/>
          </a:p>
        </p:txBody>
      </p:sp>
    </p:spTree>
    <p:extLst>
      <p:ext uri="{BB962C8B-B14F-4D97-AF65-F5344CB8AC3E}">
        <p14:creationId xmlns:p14="http://schemas.microsoft.com/office/powerpoint/2010/main" val="2842896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4627-08AB-194B-A566-92A0701F49C1}"/>
              </a:ext>
            </a:extLst>
          </p:cNvPr>
          <p:cNvSpPr>
            <a:spLocks noGrp="1"/>
          </p:cNvSpPr>
          <p:nvPr>
            <p:ph type="title"/>
          </p:nvPr>
        </p:nvSpPr>
        <p:spPr/>
        <p:txBody>
          <a:bodyPr/>
          <a:lstStyle/>
          <a:p>
            <a:r>
              <a:rPr lang="en-US" dirty="0"/>
              <a:t>The end!</a:t>
            </a:r>
          </a:p>
        </p:txBody>
      </p:sp>
      <p:sp>
        <p:nvSpPr>
          <p:cNvPr id="4" name="Text Placeholder 3">
            <a:extLst>
              <a:ext uri="{FF2B5EF4-FFF2-40B4-BE49-F238E27FC236}">
                <a16:creationId xmlns:a16="http://schemas.microsoft.com/office/drawing/2014/main" id="{FEDFA05A-86F8-424E-A019-126965E2A3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51949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62336CEA-E50D-874C-93D4-F0CFD92ED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09" y="0"/>
            <a:ext cx="5167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10009AD-9CAA-4C4C-B410-86E6419D546F}"/>
              </a:ext>
            </a:extLst>
          </p:cNvPr>
          <p:cNvSpPr/>
          <p:nvPr/>
        </p:nvSpPr>
        <p:spPr>
          <a:xfrm>
            <a:off x="0" y="1769165"/>
            <a:ext cx="5059017" cy="5088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E53D190-9DDE-B648-9988-F629BC92C97A}"/>
              </a:ext>
            </a:extLst>
          </p:cNvPr>
          <p:cNvCxnSpPr>
            <a:cxnSpLocks/>
          </p:cNvCxnSpPr>
          <p:nvPr/>
        </p:nvCxnSpPr>
        <p:spPr>
          <a:xfrm flipV="1">
            <a:off x="1321904" y="1580323"/>
            <a:ext cx="228601" cy="3379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374B4B7-D6D2-B44F-957B-F15158B532BE}"/>
              </a:ext>
            </a:extLst>
          </p:cNvPr>
          <p:cNvSpPr>
            <a:spLocks noGrp="1"/>
          </p:cNvSpPr>
          <p:nvPr>
            <p:ph type="title"/>
          </p:nvPr>
        </p:nvSpPr>
        <p:spPr>
          <a:xfrm>
            <a:off x="5538354" y="365125"/>
            <a:ext cx="5815445" cy="1325563"/>
          </a:xfrm>
        </p:spPr>
        <p:txBody>
          <a:bodyPr/>
          <a:lstStyle/>
          <a:p>
            <a:r>
              <a:rPr lang="en-US" dirty="0"/>
              <a:t>The process of adaptation</a:t>
            </a:r>
          </a:p>
        </p:txBody>
      </p:sp>
      <p:sp>
        <p:nvSpPr>
          <p:cNvPr id="6" name="Content Placeholder 9">
            <a:extLst>
              <a:ext uri="{FF2B5EF4-FFF2-40B4-BE49-F238E27FC236}">
                <a16:creationId xmlns:a16="http://schemas.microsoft.com/office/drawing/2014/main" id="{68AF9185-F887-C84A-B1A8-5727B54D869A}"/>
              </a:ext>
            </a:extLst>
          </p:cNvPr>
          <p:cNvSpPr txBox="1">
            <a:spLocks/>
          </p:cNvSpPr>
          <p:nvPr/>
        </p:nvSpPr>
        <p:spPr>
          <a:xfrm>
            <a:off x="5641330" y="1918251"/>
            <a:ext cx="5712469" cy="4258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Avenir Book" panose="02000503020000020003" pitchFamily="2" charset="0"/>
              </a:rPr>
              <a:t>Population A experiences a change in its environment that poses a fitness challenge. </a:t>
            </a:r>
          </a:p>
        </p:txBody>
      </p:sp>
    </p:spTree>
    <p:extLst>
      <p:ext uri="{BB962C8B-B14F-4D97-AF65-F5344CB8AC3E}">
        <p14:creationId xmlns:p14="http://schemas.microsoft.com/office/powerpoint/2010/main" val="1899548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62336CEA-E50D-874C-93D4-F0CFD92ED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09" y="0"/>
            <a:ext cx="5167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86A66B-1CD5-4C4E-9D72-2AB7ECA9C748}"/>
              </a:ext>
            </a:extLst>
          </p:cNvPr>
          <p:cNvSpPr txBox="1"/>
          <p:nvPr/>
        </p:nvSpPr>
        <p:spPr>
          <a:xfrm>
            <a:off x="8032173" y="6083669"/>
            <a:ext cx="4037118" cy="646331"/>
          </a:xfrm>
          <a:prstGeom prst="rect">
            <a:avLst/>
          </a:prstGeom>
          <a:noFill/>
        </p:spPr>
        <p:txBody>
          <a:bodyPr wrap="square" rtlCol="0">
            <a:spAutoFit/>
          </a:bodyPr>
          <a:lstStyle/>
          <a:p>
            <a:r>
              <a:rPr lang="en-US" dirty="0" err="1">
                <a:latin typeface="Avenir Book" panose="02000503020000020003" pitchFamily="2" charset="0"/>
              </a:rPr>
              <a:t>Szpak</a:t>
            </a:r>
            <a:r>
              <a:rPr lang="en-US" dirty="0">
                <a:latin typeface="Avenir Book" panose="02000503020000020003" pitchFamily="2" charset="0"/>
              </a:rPr>
              <a:t> et al. 2019, FEBS Letters; </a:t>
            </a:r>
            <a:r>
              <a:rPr lang="en-US" dirty="0" err="1">
                <a:latin typeface="Avenir Book" panose="02000503020000020003" pitchFamily="2" charset="0"/>
              </a:rPr>
              <a:t>Tigano</a:t>
            </a:r>
            <a:r>
              <a:rPr lang="en-US" dirty="0">
                <a:latin typeface="Avenir Book" panose="02000503020000020003" pitchFamily="2" charset="0"/>
              </a:rPr>
              <a:t> &amp; Friesen, Molecular Ecology</a:t>
            </a:r>
          </a:p>
        </p:txBody>
      </p:sp>
      <p:sp>
        <p:nvSpPr>
          <p:cNvPr id="5" name="Rectangle 4">
            <a:extLst>
              <a:ext uri="{FF2B5EF4-FFF2-40B4-BE49-F238E27FC236}">
                <a16:creationId xmlns:a16="http://schemas.microsoft.com/office/drawing/2014/main" id="{210009AD-9CAA-4C4C-B410-86E6419D546F}"/>
              </a:ext>
            </a:extLst>
          </p:cNvPr>
          <p:cNvSpPr/>
          <p:nvPr/>
        </p:nvSpPr>
        <p:spPr>
          <a:xfrm>
            <a:off x="0" y="1769165"/>
            <a:ext cx="5059017" cy="5088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E53D190-9DDE-B648-9988-F629BC92C97A}"/>
              </a:ext>
            </a:extLst>
          </p:cNvPr>
          <p:cNvCxnSpPr>
            <a:cxnSpLocks/>
          </p:cNvCxnSpPr>
          <p:nvPr/>
        </p:nvCxnSpPr>
        <p:spPr>
          <a:xfrm flipV="1">
            <a:off x="1321904" y="1580323"/>
            <a:ext cx="228601" cy="3379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C34A2DCD-27A4-B841-80BA-AA065AE3CFE2}"/>
              </a:ext>
            </a:extLst>
          </p:cNvPr>
          <p:cNvSpPr>
            <a:spLocks noGrp="1"/>
          </p:cNvSpPr>
          <p:nvPr>
            <p:ph idx="1"/>
          </p:nvPr>
        </p:nvSpPr>
        <p:spPr>
          <a:xfrm>
            <a:off x="5641330" y="1918251"/>
            <a:ext cx="5712469" cy="4258711"/>
          </a:xfrm>
        </p:spPr>
        <p:txBody>
          <a:bodyPr/>
          <a:lstStyle/>
          <a:p>
            <a:pPr marL="0" indent="0">
              <a:buNone/>
            </a:pPr>
            <a:r>
              <a:rPr lang="en-US" dirty="0"/>
              <a:t>The ultimate source of adaptation are new mutations. </a:t>
            </a:r>
          </a:p>
        </p:txBody>
      </p:sp>
      <p:pic>
        <p:nvPicPr>
          <p:cNvPr id="11" name="Picture 10">
            <a:extLst>
              <a:ext uri="{FF2B5EF4-FFF2-40B4-BE49-F238E27FC236}">
                <a16:creationId xmlns:a16="http://schemas.microsoft.com/office/drawing/2014/main" id="{D5F481E0-07B7-EE46-B1F7-98BE8A2EBB8C}"/>
              </a:ext>
            </a:extLst>
          </p:cNvPr>
          <p:cNvPicPr>
            <a:picLocks noChangeAspect="1"/>
          </p:cNvPicPr>
          <p:nvPr/>
        </p:nvPicPr>
        <p:blipFill>
          <a:blip r:embed="rId4"/>
          <a:stretch>
            <a:fillRect/>
          </a:stretch>
        </p:blipFill>
        <p:spPr>
          <a:xfrm>
            <a:off x="6564979" y="3048403"/>
            <a:ext cx="3713142" cy="2482228"/>
          </a:xfrm>
          <a:prstGeom prst="rect">
            <a:avLst/>
          </a:prstGeom>
        </p:spPr>
      </p:pic>
      <p:sp>
        <p:nvSpPr>
          <p:cNvPr id="8" name="Title 1">
            <a:extLst>
              <a:ext uri="{FF2B5EF4-FFF2-40B4-BE49-F238E27FC236}">
                <a16:creationId xmlns:a16="http://schemas.microsoft.com/office/drawing/2014/main" id="{40A97C9C-1B71-734F-987E-889A253BE116}"/>
              </a:ext>
            </a:extLst>
          </p:cNvPr>
          <p:cNvSpPr>
            <a:spLocks noGrp="1"/>
          </p:cNvSpPr>
          <p:nvPr>
            <p:ph type="title"/>
          </p:nvPr>
        </p:nvSpPr>
        <p:spPr>
          <a:xfrm>
            <a:off x="5538354" y="365125"/>
            <a:ext cx="5815445" cy="1325563"/>
          </a:xfrm>
        </p:spPr>
        <p:txBody>
          <a:bodyPr/>
          <a:lstStyle/>
          <a:p>
            <a:r>
              <a:rPr lang="en-US" dirty="0"/>
              <a:t>The process of adaptation</a:t>
            </a:r>
          </a:p>
        </p:txBody>
      </p:sp>
    </p:spTree>
    <p:extLst>
      <p:ext uri="{BB962C8B-B14F-4D97-AF65-F5344CB8AC3E}">
        <p14:creationId xmlns:p14="http://schemas.microsoft.com/office/powerpoint/2010/main" val="30185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62336CEA-E50D-874C-93D4-F0CFD92ED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09" y="0"/>
            <a:ext cx="5167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86A66B-1CD5-4C4E-9D72-2AB7ECA9C748}"/>
              </a:ext>
            </a:extLst>
          </p:cNvPr>
          <p:cNvSpPr txBox="1"/>
          <p:nvPr/>
        </p:nvSpPr>
        <p:spPr>
          <a:xfrm>
            <a:off x="8761253" y="6308209"/>
            <a:ext cx="3430747" cy="369332"/>
          </a:xfrm>
          <a:prstGeom prst="rect">
            <a:avLst/>
          </a:prstGeom>
          <a:noFill/>
        </p:spPr>
        <p:txBody>
          <a:bodyPr wrap="none" rtlCol="0">
            <a:spAutoFit/>
          </a:bodyPr>
          <a:lstStyle/>
          <a:p>
            <a:r>
              <a:rPr lang="en-US" dirty="0" err="1">
                <a:latin typeface="Avenir Book" panose="02000503020000020003" pitchFamily="2" charset="0"/>
              </a:rPr>
              <a:t>Szpak</a:t>
            </a:r>
            <a:r>
              <a:rPr lang="en-US" dirty="0">
                <a:latin typeface="Avenir Book" panose="02000503020000020003" pitchFamily="2" charset="0"/>
              </a:rPr>
              <a:t> et al. 2019, FEBS Letters</a:t>
            </a:r>
          </a:p>
        </p:txBody>
      </p:sp>
      <p:sp>
        <p:nvSpPr>
          <p:cNvPr id="5" name="Rectangle 4">
            <a:extLst>
              <a:ext uri="{FF2B5EF4-FFF2-40B4-BE49-F238E27FC236}">
                <a16:creationId xmlns:a16="http://schemas.microsoft.com/office/drawing/2014/main" id="{F5F3B6A0-AFD2-F041-BCBD-F47E17288957}"/>
              </a:ext>
            </a:extLst>
          </p:cNvPr>
          <p:cNvSpPr/>
          <p:nvPr/>
        </p:nvSpPr>
        <p:spPr>
          <a:xfrm>
            <a:off x="0" y="3429000"/>
            <a:ext cx="5059017"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1EE215-51DD-4A46-AAD5-B65DE07A79A0}"/>
              </a:ext>
            </a:extLst>
          </p:cNvPr>
          <p:cNvSpPr>
            <a:spLocks noGrp="1"/>
          </p:cNvSpPr>
          <p:nvPr>
            <p:ph idx="1"/>
          </p:nvPr>
        </p:nvSpPr>
        <p:spPr>
          <a:xfrm>
            <a:off x="5641330" y="1825625"/>
            <a:ext cx="5712469" cy="4351338"/>
          </a:xfrm>
        </p:spPr>
        <p:txBody>
          <a:bodyPr/>
          <a:lstStyle/>
          <a:p>
            <a:pPr marL="0" indent="0">
              <a:buNone/>
            </a:pPr>
            <a:r>
              <a:rPr lang="en-US" dirty="0"/>
              <a:t>If the new mutation is beneficial, it will increase in frequency in the population. </a:t>
            </a:r>
          </a:p>
          <a:p>
            <a:pPr marL="0" indent="0">
              <a:buNone/>
            </a:pPr>
            <a:r>
              <a:rPr lang="en-US" dirty="0"/>
              <a:t>Note that the variants on the same haplotype will increase in frequency as well.</a:t>
            </a:r>
          </a:p>
        </p:txBody>
      </p:sp>
      <p:sp>
        <p:nvSpPr>
          <p:cNvPr id="6" name="Title 1">
            <a:extLst>
              <a:ext uri="{FF2B5EF4-FFF2-40B4-BE49-F238E27FC236}">
                <a16:creationId xmlns:a16="http://schemas.microsoft.com/office/drawing/2014/main" id="{CEDBD273-E7AA-8F49-94A6-4F3AB5F0363D}"/>
              </a:ext>
            </a:extLst>
          </p:cNvPr>
          <p:cNvSpPr>
            <a:spLocks noGrp="1"/>
          </p:cNvSpPr>
          <p:nvPr>
            <p:ph type="title"/>
          </p:nvPr>
        </p:nvSpPr>
        <p:spPr>
          <a:xfrm>
            <a:off x="5538354" y="365125"/>
            <a:ext cx="5815445" cy="1325563"/>
          </a:xfrm>
        </p:spPr>
        <p:txBody>
          <a:bodyPr/>
          <a:lstStyle/>
          <a:p>
            <a:r>
              <a:rPr lang="en-US" dirty="0"/>
              <a:t>The process of adaptation</a:t>
            </a:r>
          </a:p>
        </p:txBody>
      </p:sp>
    </p:spTree>
    <p:extLst>
      <p:ext uri="{BB962C8B-B14F-4D97-AF65-F5344CB8AC3E}">
        <p14:creationId xmlns:p14="http://schemas.microsoft.com/office/powerpoint/2010/main" val="349023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C28EB64-49FF-014E-A8EF-3CA5D45E7052}"/>
              </a:ext>
            </a:extLst>
          </p:cNvPr>
          <p:cNvSpPr/>
          <p:nvPr/>
        </p:nvSpPr>
        <p:spPr>
          <a:xfrm flipH="1">
            <a:off x="6285469" y="2103607"/>
            <a:ext cx="2767913" cy="2607276"/>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Fish">
            <a:extLst>
              <a:ext uri="{FF2B5EF4-FFF2-40B4-BE49-F238E27FC236}">
                <a16:creationId xmlns:a16="http://schemas.microsoft.com/office/drawing/2014/main" id="{DB77E9C4-0478-164E-828F-E179EFFD03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4044" y="2103607"/>
            <a:ext cx="1115568" cy="1115568"/>
          </a:xfrm>
          <a:prstGeom prst="rect">
            <a:avLst/>
          </a:prstGeom>
        </p:spPr>
      </p:pic>
      <p:pic>
        <p:nvPicPr>
          <p:cNvPr id="19" name="Graphic 18" descr="Fish">
            <a:extLst>
              <a:ext uri="{FF2B5EF4-FFF2-40B4-BE49-F238E27FC236}">
                <a16:creationId xmlns:a16="http://schemas.microsoft.com/office/drawing/2014/main" id="{B88F0C8E-FDE9-D743-9A8D-5E03C78770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1718" y="2597317"/>
            <a:ext cx="1115568" cy="1115568"/>
          </a:xfrm>
          <a:prstGeom prst="rect">
            <a:avLst/>
          </a:prstGeom>
        </p:spPr>
      </p:pic>
      <p:pic>
        <p:nvPicPr>
          <p:cNvPr id="20" name="Graphic 19" descr="Fish">
            <a:extLst>
              <a:ext uri="{FF2B5EF4-FFF2-40B4-BE49-F238E27FC236}">
                <a16:creationId xmlns:a16="http://schemas.microsoft.com/office/drawing/2014/main" id="{ABF85DBD-859A-7144-A4D2-D6C811EEC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7950" y="3193867"/>
            <a:ext cx="1115568" cy="1115568"/>
          </a:xfrm>
          <a:prstGeom prst="rect">
            <a:avLst/>
          </a:prstGeom>
        </p:spPr>
      </p:pic>
      <p:pic>
        <p:nvPicPr>
          <p:cNvPr id="21" name="Graphic 20" descr="Fish">
            <a:extLst>
              <a:ext uri="{FF2B5EF4-FFF2-40B4-BE49-F238E27FC236}">
                <a16:creationId xmlns:a16="http://schemas.microsoft.com/office/drawing/2014/main" id="{67155766-D3D9-CF44-B444-DEEE31888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7967" y="3654100"/>
            <a:ext cx="1115568" cy="1115568"/>
          </a:xfrm>
          <a:prstGeom prst="rect">
            <a:avLst/>
          </a:prstGeom>
        </p:spPr>
      </p:pic>
      <p:grpSp>
        <p:nvGrpSpPr>
          <p:cNvPr id="11" name="Group 10">
            <a:extLst>
              <a:ext uri="{FF2B5EF4-FFF2-40B4-BE49-F238E27FC236}">
                <a16:creationId xmlns:a16="http://schemas.microsoft.com/office/drawing/2014/main" id="{34222752-857A-3145-8192-43B4D2CA1511}"/>
              </a:ext>
            </a:extLst>
          </p:cNvPr>
          <p:cNvGrpSpPr>
            <a:grpSpLocks noChangeAspect="1"/>
          </p:cNvGrpSpPr>
          <p:nvPr/>
        </p:nvGrpSpPr>
        <p:grpSpPr>
          <a:xfrm>
            <a:off x="3201945" y="2036269"/>
            <a:ext cx="2767913" cy="2785461"/>
            <a:chOff x="3311612" y="1398633"/>
            <a:chExt cx="2767913" cy="2785461"/>
          </a:xfrm>
        </p:grpSpPr>
        <p:sp>
          <p:nvSpPr>
            <p:cNvPr id="12" name="Rectangle 11">
              <a:extLst>
                <a:ext uri="{FF2B5EF4-FFF2-40B4-BE49-F238E27FC236}">
                  <a16:creationId xmlns:a16="http://schemas.microsoft.com/office/drawing/2014/main" id="{FC066C24-3948-7943-8E06-C9D266FE3142}"/>
                </a:ext>
              </a:extLst>
            </p:cNvPr>
            <p:cNvSpPr/>
            <p:nvPr/>
          </p:nvSpPr>
          <p:spPr>
            <a:xfrm>
              <a:off x="3311612" y="1465971"/>
              <a:ext cx="2767913" cy="2607276"/>
            </a:xfrm>
            <a:prstGeom prst="rect">
              <a:avLst/>
            </a:prstGeom>
            <a:solidFill>
              <a:srgbClr val="4E67C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Fish">
              <a:extLst>
                <a:ext uri="{FF2B5EF4-FFF2-40B4-BE49-F238E27FC236}">
                  <a16:creationId xmlns:a16="http://schemas.microsoft.com/office/drawing/2014/main" id="{1FD1639F-C6EE-3348-B4F3-56360A1F6478}"/>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4585902" y="1836954"/>
              <a:ext cx="1116227" cy="1116227"/>
            </a:xfrm>
            <a:prstGeom prst="rect">
              <a:avLst/>
            </a:prstGeom>
          </p:spPr>
        </p:pic>
        <p:pic>
          <p:nvPicPr>
            <p:cNvPr id="14" name="Graphic 13" descr="Fish">
              <a:extLst>
                <a:ext uri="{FF2B5EF4-FFF2-40B4-BE49-F238E27FC236}">
                  <a16:creationId xmlns:a16="http://schemas.microsoft.com/office/drawing/2014/main" id="{AF3072AC-85C3-124C-BBFB-35B22A948BBA}"/>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3575223" y="1398633"/>
              <a:ext cx="1116227" cy="1116227"/>
            </a:xfrm>
            <a:prstGeom prst="rect">
              <a:avLst/>
            </a:prstGeom>
          </p:spPr>
        </p:pic>
        <p:pic>
          <p:nvPicPr>
            <p:cNvPr id="15" name="Graphic 14" descr="Fish">
              <a:extLst>
                <a:ext uri="{FF2B5EF4-FFF2-40B4-BE49-F238E27FC236}">
                  <a16:creationId xmlns:a16="http://schemas.microsoft.com/office/drawing/2014/main" id="{8D416330-4B44-4344-8B8D-097099E4C8C3}"/>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3611663" y="2705239"/>
              <a:ext cx="1116227" cy="1116227"/>
            </a:xfrm>
            <a:prstGeom prst="rect">
              <a:avLst/>
            </a:prstGeom>
          </p:spPr>
        </p:pic>
        <p:pic>
          <p:nvPicPr>
            <p:cNvPr id="16" name="Graphic 15" descr="Fish">
              <a:extLst>
                <a:ext uri="{FF2B5EF4-FFF2-40B4-BE49-F238E27FC236}">
                  <a16:creationId xmlns:a16="http://schemas.microsoft.com/office/drawing/2014/main" id="{7A16D5F1-2DC4-3945-B3A4-F130EA07703D}"/>
                </a:ext>
              </a:extLst>
            </p:cNvPr>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4868119" y="3067867"/>
              <a:ext cx="1116227" cy="1116227"/>
            </a:xfrm>
            <a:prstGeom prst="rect">
              <a:avLst/>
            </a:prstGeom>
          </p:spPr>
        </p:pic>
      </p:grpSp>
    </p:spTree>
    <p:extLst>
      <p:ext uri="{BB962C8B-B14F-4D97-AF65-F5344CB8AC3E}">
        <p14:creationId xmlns:p14="http://schemas.microsoft.com/office/powerpoint/2010/main" val="3132009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62336CEA-E50D-874C-93D4-F0CFD92ED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09" y="0"/>
            <a:ext cx="5167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86A66B-1CD5-4C4E-9D72-2AB7ECA9C748}"/>
              </a:ext>
            </a:extLst>
          </p:cNvPr>
          <p:cNvSpPr txBox="1"/>
          <p:nvPr/>
        </p:nvSpPr>
        <p:spPr>
          <a:xfrm>
            <a:off x="8761253" y="6308209"/>
            <a:ext cx="3430747" cy="369332"/>
          </a:xfrm>
          <a:prstGeom prst="rect">
            <a:avLst/>
          </a:prstGeom>
          <a:noFill/>
        </p:spPr>
        <p:txBody>
          <a:bodyPr wrap="none" rtlCol="0">
            <a:spAutoFit/>
          </a:bodyPr>
          <a:lstStyle/>
          <a:p>
            <a:r>
              <a:rPr lang="en-US" dirty="0" err="1">
                <a:latin typeface="Avenir Book" panose="02000503020000020003" pitchFamily="2" charset="0"/>
              </a:rPr>
              <a:t>Szpak</a:t>
            </a:r>
            <a:r>
              <a:rPr lang="en-US" dirty="0">
                <a:latin typeface="Avenir Book" panose="02000503020000020003" pitchFamily="2" charset="0"/>
              </a:rPr>
              <a:t> et al. 2019, FEBS Letters</a:t>
            </a:r>
          </a:p>
        </p:txBody>
      </p:sp>
      <p:sp>
        <p:nvSpPr>
          <p:cNvPr id="5" name="Rectangle 4">
            <a:extLst>
              <a:ext uri="{FF2B5EF4-FFF2-40B4-BE49-F238E27FC236}">
                <a16:creationId xmlns:a16="http://schemas.microsoft.com/office/drawing/2014/main" id="{0839FF35-07EC-CE4A-AAFE-709CE16FE8D1}"/>
              </a:ext>
            </a:extLst>
          </p:cNvPr>
          <p:cNvSpPr/>
          <p:nvPr/>
        </p:nvSpPr>
        <p:spPr>
          <a:xfrm>
            <a:off x="0" y="5088835"/>
            <a:ext cx="5059017" cy="1769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5897D8-FB68-1048-B09D-58C05AAF277D}"/>
              </a:ext>
            </a:extLst>
          </p:cNvPr>
          <p:cNvSpPr>
            <a:spLocks noGrp="1"/>
          </p:cNvSpPr>
          <p:nvPr>
            <p:ph idx="1"/>
          </p:nvPr>
        </p:nvSpPr>
        <p:spPr>
          <a:xfrm>
            <a:off x="5641330" y="1825625"/>
            <a:ext cx="5712469" cy="4351338"/>
          </a:xfrm>
        </p:spPr>
        <p:txBody>
          <a:bodyPr/>
          <a:lstStyle/>
          <a:p>
            <a:pPr marL="0" indent="0">
              <a:buNone/>
            </a:pPr>
            <a:r>
              <a:rPr lang="en-US" dirty="0"/>
              <a:t>The beneficial variant (and other linked variants) will increase to fixation in population A.</a:t>
            </a:r>
          </a:p>
        </p:txBody>
      </p:sp>
      <p:sp>
        <p:nvSpPr>
          <p:cNvPr id="6" name="Title 1">
            <a:extLst>
              <a:ext uri="{FF2B5EF4-FFF2-40B4-BE49-F238E27FC236}">
                <a16:creationId xmlns:a16="http://schemas.microsoft.com/office/drawing/2014/main" id="{69887A16-C98F-584D-82E2-70F7F050ADA0}"/>
              </a:ext>
            </a:extLst>
          </p:cNvPr>
          <p:cNvSpPr>
            <a:spLocks noGrp="1"/>
          </p:cNvSpPr>
          <p:nvPr>
            <p:ph type="title"/>
          </p:nvPr>
        </p:nvSpPr>
        <p:spPr>
          <a:xfrm>
            <a:off x="5538354" y="365125"/>
            <a:ext cx="5815445" cy="1325563"/>
          </a:xfrm>
        </p:spPr>
        <p:txBody>
          <a:bodyPr/>
          <a:lstStyle/>
          <a:p>
            <a:r>
              <a:rPr lang="en-US" dirty="0"/>
              <a:t>The process of adaptation</a:t>
            </a:r>
          </a:p>
        </p:txBody>
      </p:sp>
    </p:spTree>
    <p:extLst>
      <p:ext uri="{BB962C8B-B14F-4D97-AF65-F5344CB8AC3E}">
        <p14:creationId xmlns:p14="http://schemas.microsoft.com/office/powerpoint/2010/main" val="1207092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62336CEA-E50D-874C-93D4-F0CFD92ED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09" y="0"/>
            <a:ext cx="5167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86A66B-1CD5-4C4E-9D72-2AB7ECA9C748}"/>
              </a:ext>
            </a:extLst>
          </p:cNvPr>
          <p:cNvSpPr txBox="1"/>
          <p:nvPr/>
        </p:nvSpPr>
        <p:spPr>
          <a:xfrm>
            <a:off x="8761253" y="6308209"/>
            <a:ext cx="3430747" cy="369332"/>
          </a:xfrm>
          <a:prstGeom prst="rect">
            <a:avLst/>
          </a:prstGeom>
          <a:noFill/>
        </p:spPr>
        <p:txBody>
          <a:bodyPr wrap="none" rtlCol="0">
            <a:spAutoFit/>
          </a:bodyPr>
          <a:lstStyle/>
          <a:p>
            <a:r>
              <a:rPr lang="en-US" dirty="0" err="1">
                <a:latin typeface="Avenir Book" panose="02000503020000020003" pitchFamily="2" charset="0"/>
              </a:rPr>
              <a:t>Szpak</a:t>
            </a:r>
            <a:r>
              <a:rPr lang="en-US" dirty="0">
                <a:latin typeface="Avenir Book" panose="02000503020000020003" pitchFamily="2" charset="0"/>
              </a:rPr>
              <a:t> et al. 2019, FEBS Letters</a:t>
            </a:r>
          </a:p>
        </p:txBody>
      </p:sp>
      <p:sp>
        <p:nvSpPr>
          <p:cNvPr id="3" name="Content Placeholder 2">
            <a:extLst>
              <a:ext uri="{FF2B5EF4-FFF2-40B4-BE49-F238E27FC236}">
                <a16:creationId xmlns:a16="http://schemas.microsoft.com/office/drawing/2014/main" id="{2DC5F0F6-93BD-9841-A9C4-ADFF3FC013A7}"/>
              </a:ext>
            </a:extLst>
          </p:cNvPr>
          <p:cNvSpPr>
            <a:spLocks noGrp="1"/>
          </p:cNvSpPr>
          <p:nvPr>
            <p:ph idx="1"/>
          </p:nvPr>
        </p:nvSpPr>
        <p:spPr>
          <a:xfrm>
            <a:off x="5585254" y="1825625"/>
            <a:ext cx="5768546" cy="4351338"/>
          </a:xfrm>
        </p:spPr>
        <p:txBody>
          <a:bodyPr/>
          <a:lstStyle/>
          <a:p>
            <a:pPr marL="0" indent="0">
              <a:buNone/>
            </a:pPr>
            <a:r>
              <a:rPr lang="en-US" dirty="0"/>
              <a:t>After some time, new mutation will be introduced in the population, via either new mutations or gene flow.</a:t>
            </a:r>
          </a:p>
        </p:txBody>
      </p:sp>
      <p:sp>
        <p:nvSpPr>
          <p:cNvPr id="5" name="Title 1">
            <a:extLst>
              <a:ext uri="{FF2B5EF4-FFF2-40B4-BE49-F238E27FC236}">
                <a16:creationId xmlns:a16="http://schemas.microsoft.com/office/drawing/2014/main" id="{9E50D708-32D7-E940-8293-23886294454B}"/>
              </a:ext>
            </a:extLst>
          </p:cNvPr>
          <p:cNvSpPr>
            <a:spLocks noGrp="1"/>
          </p:cNvSpPr>
          <p:nvPr>
            <p:ph type="title"/>
          </p:nvPr>
        </p:nvSpPr>
        <p:spPr>
          <a:xfrm>
            <a:off x="5538354" y="365125"/>
            <a:ext cx="5815445" cy="1325563"/>
          </a:xfrm>
        </p:spPr>
        <p:txBody>
          <a:bodyPr/>
          <a:lstStyle/>
          <a:p>
            <a:r>
              <a:rPr lang="en-US" dirty="0"/>
              <a:t>The process of adaptation</a:t>
            </a:r>
          </a:p>
        </p:txBody>
      </p:sp>
    </p:spTree>
    <p:extLst>
      <p:ext uri="{BB962C8B-B14F-4D97-AF65-F5344CB8AC3E}">
        <p14:creationId xmlns:p14="http://schemas.microsoft.com/office/powerpoint/2010/main" val="2555022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62336CEA-E50D-874C-93D4-F0CFD92ED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0748" y="0"/>
            <a:ext cx="5167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86A66B-1CD5-4C4E-9D72-2AB7ECA9C748}"/>
              </a:ext>
            </a:extLst>
          </p:cNvPr>
          <p:cNvSpPr txBox="1"/>
          <p:nvPr/>
        </p:nvSpPr>
        <p:spPr>
          <a:xfrm>
            <a:off x="8761253" y="6308209"/>
            <a:ext cx="3430747" cy="369332"/>
          </a:xfrm>
          <a:prstGeom prst="rect">
            <a:avLst/>
          </a:prstGeom>
          <a:noFill/>
        </p:spPr>
        <p:txBody>
          <a:bodyPr wrap="none" rtlCol="0">
            <a:spAutoFit/>
          </a:bodyPr>
          <a:lstStyle/>
          <a:p>
            <a:r>
              <a:rPr lang="en-US" dirty="0" err="1">
                <a:latin typeface="Avenir Book" panose="02000503020000020003" pitchFamily="2" charset="0"/>
              </a:rPr>
              <a:t>Szpak</a:t>
            </a:r>
            <a:r>
              <a:rPr lang="en-US" dirty="0">
                <a:latin typeface="Avenir Book" panose="02000503020000020003" pitchFamily="2" charset="0"/>
              </a:rPr>
              <a:t> et al. 2019, FEBS Letters</a:t>
            </a:r>
          </a:p>
        </p:txBody>
      </p:sp>
    </p:spTree>
    <p:extLst>
      <p:ext uri="{BB962C8B-B14F-4D97-AF65-F5344CB8AC3E}">
        <p14:creationId xmlns:p14="http://schemas.microsoft.com/office/powerpoint/2010/main" val="1143479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0E48-40C5-7A48-9DE6-3444CF097517}"/>
              </a:ext>
            </a:extLst>
          </p:cNvPr>
          <p:cNvSpPr>
            <a:spLocks noGrp="1"/>
          </p:cNvSpPr>
          <p:nvPr>
            <p:ph type="title"/>
          </p:nvPr>
        </p:nvSpPr>
        <p:spPr/>
        <p:txBody>
          <a:bodyPr/>
          <a:lstStyle/>
          <a:p>
            <a:r>
              <a:rPr lang="en-US" dirty="0"/>
              <a:t>Signature of a selective sweep</a:t>
            </a:r>
          </a:p>
        </p:txBody>
      </p:sp>
      <p:sp>
        <p:nvSpPr>
          <p:cNvPr id="4" name="TextBox 3">
            <a:extLst>
              <a:ext uri="{FF2B5EF4-FFF2-40B4-BE49-F238E27FC236}">
                <a16:creationId xmlns:a16="http://schemas.microsoft.com/office/drawing/2014/main" id="{0CD98793-FD9D-6D45-B3CF-E5E8CFA27F4C}"/>
              </a:ext>
            </a:extLst>
          </p:cNvPr>
          <p:cNvSpPr txBox="1"/>
          <p:nvPr/>
        </p:nvSpPr>
        <p:spPr>
          <a:xfrm>
            <a:off x="3194292" y="2327563"/>
            <a:ext cx="5803416"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800" dirty="0">
                <a:latin typeface="Avenir Book" panose="02000503020000020003" pitchFamily="2" charset="0"/>
              </a:rPr>
              <a:t>Changes in allele frequencies</a:t>
            </a:r>
          </a:p>
        </p:txBody>
      </p:sp>
      <p:sp>
        <p:nvSpPr>
          <p:cNvPr id="5" name="TextBox 4">
            <a:extLst>
              <a:ext uri="{FF2B5EF4-FFF2-40B4-BE49-F238E27FC236}">
                <a16:creationId xmlns:a16="http://schemas.microsoft.com/office/drawing/2014/main" id="{24F9AB93-AB94-714D-9427-687C85940F63}"/>
              </a:ext>
            </a:extLst>
          </p:cNvPr>
          <p:cNvSpPr txBox="1"/>
          <p:nvPr/>
        </p:nvSpPr>
        <p:spPr>
          <a:xfrm>
            <a:off x="3194292" y="3504780"/>
            <a:ext cx="5803416"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800" dirty="0">
                <a:latin typeface="Avenir Book" panose="02000503020000020003" pitchFamily="2" charset="0"/>
              </a:rPr>
              <a:t>Reduction of genetic diversity</a:t>
            </a:r>
          </a:p>
        </p:txBody>
      </p:sp>
    </p:spTree>
    <p:extLst>
      <p:ext uri="{BB962C8B-B14F-4D97-AF65-F5344CB8AC3E}">
        <p14:creationId xmlns:p14="http://schemas.microsoft.com/office/powerpoint/2010/main" val="1681608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C28EB64-49FF-014E-A8EF-3CA5D45E7052}"/>
              </a:ext>
            </a:extLst>
          </p:cNvPr>
          <p:cNvSpPr/>
          <p:nvPr/>
        </p:nvSpPr>
        <p:spPr>
          <a:xfrm flipH="1">
            <a:off x="6285469" y="2103607"/>
            <a:ext cx="2767913" cy="2607276"/>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Fish">
            <a:extLst>
              <a:ext uri="{FF2B5EF4-FFF2-40B4-BE49-F238E27FC236}">
                <a16:creationId xmlns:a16="http://schemas.microsoft.com/office/drawing/2014/main" id="{DB77E9C4-0478-164E-828F-E179EFFD03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4044" y="2103607"/>
            <a:ext cx="1115568" cy="1115568"/>
          </a:xfrm>
          <a:prstGeom prst="rect">
            <a:avLst/>
          </a:prstGeom>
        </p:spPr>
      </p:pic>
      <p:pic>
        <p:nvPicPr>
          <p:cNvPr id="19" name="Graphic 18" descr="Fish">
            <a:extLst>
              <a:ext uri="{FF2B5EF4-FFF2-40B4-BE49-F238E27FC236}">
                <a16:creationId xmlns:a16="http://schemas.microsoft.com/office/drawing/2014/main" id="{B88F0C8E-FDE9-D743-9A8D-5E03C78770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1718" y="2597317"/>
            <a:ext cx="1115568" cy="1115568"/>
          </a:xfrm>
          <a:prstGeom prst="rect">
            <a:avLst/>
          </a:prstGeom>
        </p:spPr>
      </p:pic>
      <p:pic>
        <p:nvPicPr>
          <p:cNvPr id="20" name="Graphic 19" descr="Fish">
            <a:extLst>
              <a:ext uri="{FF2B5EF4-FFF2-40B4-BE49-F238E27FC236}">
                <a16:creationId xmlns:a16="http://schemas.microsoft.com/office/drawing/2014/main" id="{ABF85DBD-859A-7144-A4D2-D6C811EEC8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7950" y="3193867"/>
            <a:ext cx="1115568" cy="1115568"/>
          </a:xfrm>
          <a:prstGeom prst="rect">
            <a:avLst/>
          </a:prstGeom>
        </p:spPr>
      </p:pic>
      <p:pic>
        <p:nvPicPr>
          <p:cNvPr id="21" name="Graphic 20" descr="Fish">
            <a:extLst>
              <a:ext uri="{FF2B5EF4-FFF2-40B4-BE49-F238E27FC236}">
                <a16:creationId xmlns:a16="http://schemas.microsoft.com/office/drawing/2014/main" id="{67155766-D3D9-CF44-B444-DEEE318888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7967" y="3654100"/>
            <a:ext cx="1115568" cy="1115568"/>
          </a:xfrm>
          <a:prstGeom prst="rect">
            <a:avLst/>
          </a:prstGeom>
        </p:spPr>
      </p:pic>
      <p:grpSp>
        <p:nvGrpSpPr>
          <p:cNvPr id="11" name="Group 10">
            <a:extLst>
              <a:ext uri="{FF2B5EF4-FFF2-40B4-BE49-F238E27FC236}">
                <a16:creationId xmlns:a16="http://schemas.microsoft.com/office/drawing/2014/main" id="{34222752-857A-3145-8192-43B4D2CA1511}"/>
              </a:ext>
            </a:extLst>
          </p:cNvPr>
          <p:cNvGrpSpPr>
            <a:grpSpLocks noChangeAspect="1"/>
          </p:cNvGrpSpPr>
          <p:nvPr/>
        </p:nvGrpSpPr>
        <p:grpSpPr>
          <a:xfrm>
            <a:off x="3201945" y="2036269"/>
            <a:ext cx="2767913" cy="2785461"/>
            <a:chOff x="3311612" y="1398633"/>
            <a:chExt cx="2767913" cy="2785461"/>
          </a:xfrm>
        </p:grpSpPr>
        <p:sp>
          <p:nvSpPr>
            <p:cNvPr id="12" name="Rectangle 11">
              <a:extLst>
                <a:ext uri="{FF2B5EF4-FFF2-40B4-BE49-F238E27FC236}">
                  <a16:creationId xmlns:a16="http://schemas.microsoft.com/office/drawing/2014/main" id="{FC066C24-3948-7943-8E06-C9D266FE3142}"/>
                </a:ext>
              </a:extLst>
            </p:cNvPr>
            <p:cNvSpPr/>
            <p:nvPr/>
          </p:nvSpPr>
          <p:spPr>
            <a:xfrm>
              <a:off x="3311612" y="1465971"/>
              <a:ext cx="2767913" cy="2607276"/>
            </a:xfrm>
            <a:prstGeom prst="rect">
              <a:avLst/>
            </a:prstGeom>
            <a:solidFill>
              <a:srgbClr val="4E67C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Fish">
              <a:extLst>
                <a:ext uri="{FF2B5EF4-FFF2-40B4-BE49-F238E27FC236}">
                  <a16:creationId xmlns:a16="http://schemas.microsoft.com/office/drawing/2014/main" id="{1FD1639F-C6EE-3348-B4F3-56360A1F6478}"/>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4585902" y="1836954"/>
              <a:ext cx="1116227" cy="1116227"/>
            </a:xfrm>
            <a:prstGeom prst="rect">
              <a:avLst/>
            </a:prstGeom>
          </p:spPr>
        </p:pic>
        <p:pic>
          <p:nvPicPr>
            <p:cNvPr id="14" name="Graphic 13" descr="Fish">
              <a:extLst>
                <a:ext uri="{FF2B5EF4-FFF2-40B4-BE49-F238E27FC236}">
                  <a16:creationId xmlns:a16="http://schemas.microsoft.com/office/drawing/2014/main" id="{AF3072AC-85C3-124C-BBFB-35B22A948BB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575223" y="1398633"/>
              <a:ext cx="1116227" cy="1116227"/>
            </a:xfrm>
            <a:prstGeom prst="rect">
              <a:avLst/>
            </a:prstGeom>
          </p:spPr>
        </p:pic>
        <p:pic>
          <p:nvPicPr>
            <p:cNvPr id="15" name="Graphic 14" descr="Fish">
              <a:extLst>
                <a:ext uri="{FF2B5EF4-FFF2-40B4-BE49-F238E27FC236}">
                  <a16:creationId xmlns:a16="http://schemas.microsoft.com/office/drawing/2014/main" id="{8D416330-4B44-4344-8B8D-097099E4C8C3}"/>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611663" y="2705239"/>
              <a:ext cx="1116227" cy="1116227"/>
            </a:xfrm>
            <a:prstGeom prst="rect">
              <a:avLst/>
            </a:prstGeom>
          </p:spPr>
        </p:pic>
        <p:pic>
          <p:nvPicPr>
            <p:cNvPr id="16" name="Graphic 15" descr="Fish">
              <a:extLst>
                <a:ext uri="{FF2B5EF4-FFF2-40B4-BE49-F238E27FC236}">
                  <a16:creationId xmlns:a16="http://schemas.microsoft.com/office/drawing/2014/main" id="{7A16D5F1-2DC4-3945-B3A4-F130EA07703D}"/>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4868119" y="3067867"/>
              <a:ext cx="1116227" cy="1116227"/>
            </a:xfrm>
            <a:prstGeom prst="rect">
              <a:avLst/>
            </a:prstGeom>
          </p:spPr>
        </p:pic>
      </p:grpSp>
      <p:sp>
        <p:nvSpPr>
          <p:cNvPr id="22" name="TextBox 21">
            <a:extLst>
              <a:ext uri="{FF2B5EF4-FFF2-40B4-BE49-F238E27FC236}">
                <a16:creationId xmlns:a16="http://schemas.microsoft.com/office/drawing/2014/main" id="{427E6D2D-7074-FC42-9049-BD95A19FF7FC}"/>
              </a:ext>
            </a:extLst>
          </p:cNvPr>
          <p:cNvSpPr txBox="1"/>
          <p:nvPr/>
        </p:nvSpPr>
        <p:spPr>
          <a:xfrm>
            <a:off x="2034279" y="1322823"/>
            <a:ext cx="8123442" cy="461665"/>
          </a:xfrm>
          <a:prstGeom prst="rect">
            <a:avLst/>
          </a:prstGeom>
          <a:noFill/>
        </p:spPr>
        <p:txBody>
          <a:bodyPr wrap="none" rtlCol="0">
            <a:spAutoFit/>
          </a:bodyPr>
          <a:lstStyle/>
          <a:p>
            <a:r>
              <a:rPr lang="en-US" sz="2400" dirty="0">
                <a:latin typeface="Avenir Book" panose="02000503020000020003" pitchFamily="2" charset="0"/>
              </a:rPr>
              <a:t>A new mutation confers a fitness benefit in warmer waters</a:t>
            </a:r>
          </a:p>
        </p:txBody>
      </p:sp>
    </p:spTree>
    <p:extLst>
      <p:ext uri="{BB962C8B-B14F-4D97-AF65-F5344CB8AC3E}">
        <p14:creationId xmlns:p14="http://schemas.microsoft.com/office/powerpoint/2010/main" val="3410069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C28EB64-49FF-014E-A8EF-3CA5D45E7052}"/>
              </a:ext>
            </a:extLst>
          </p:cNvPr>
          <p:cNvSpPr/>
          <p:nvPr/>
        </p:nvSpPr>
        <p:spPr>
          <a:xfrm flipH="1">
            <a:off x="6285469" y="2103607"/>
            <a:ext cx="2767913" cy="2607276"/>
          </a:xfrm>
          <a:prstGeom prst="rect">
            <a:avLst/>
          </a:prstGeom>
          <a:solidFill>
            <a:schemeClr val="accent5">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Fish">
            <a:extLst>
              <a:ext uri="{FF2B5EF4-FFF2-40B4-BE49-F238E27FC236}">
                <a16:creationId xmlns:a16="http://schemas.microsoft.com/office/drawing/2014/main" id="{DB77E9C4-0478-164E-828F-E179EFFD03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34044" y="2103607"/>
            <a:ext cx="1115568" cy="1115568"/>
          </a:xfrm>
          <a:prstGeom prst="rect">
            <a:avLst/>
          </a:prstGeom>
        </p:spPr>
      </p:pic>
      <p:pic>
        <p:nvPicPr>
          <p:cNvPr id="19" name="Graphic 18" descr="Fish">
            <a:extLst>
              <a:ext uri="{FF2B5EF4-FFF2-40B4-BE49-F238E27FC236}">
                <a16:creationId xmlns:a16="http://schemas.microsoft.com/office/drawing/2014/main" id="{B88F0C8E-FDE9-D743-9A8D-5E03C78770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1718" y="2597317"/>
            <a:ext cx="1115568" cy="1115568"/>
          </a:xfrm>
          <a:prstGeom prst="rect">
            <a:avLst/>
          </a:prstGeom>
        </p:spPr>
      </p:pic>
      <p:pic>
        <p:nvPicPr>
          <p:cNvPr id="20" name="Graphic 19" descr="Fish">
            <a:extLst>
              <a:ext uri="{FF2B5EF4-FFF2-40B4-BE49-F238E27FC236}">
                <a16:creationId xmlns:a16="http://schemas.microsoft.com/office/drawing/2014/main" id="{ABF85DBD-859A-7144-A4D2-D6C811EEC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7950" y="3193867"/>
            <a:ext cx="1115568" cy="1115568"/>
          </a:xfrm>
          <a:prstGeom prst="rect">
            <a:avLst/>
          </a:prstGeom>
        </p:spPr>
      </p:pic>
      <p:pic>
        <p:nvPicPr>
          <p:cNvPr id="21" name="Graphic 20" descr="Fish">
            <a:extLst>
              <a:ext uri="{FF2B5EF4-FFF2-40B4-BE49-F238E27FC236}">
                <a16:creationId xmlns:a16="http://schemas.microsoft.com/office/drawing/2014/main" id="{67155766-D3D9-CF44-B444-DEEE31888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7967" y="3654100"/>
            <a:ext cx="1115568" cy="1115568"/>
          </a:xfrm>
          <a:prstGeom prst="rect">
            <a:avLst/>
          </a:prstGeom>
        </p:spPr>
      </p:pic>
      <p:grpSp>
        <p:nvGrpSpPr>
          <p:cNvPr id="11" name="Group 10">
            <a:extLst>
              <a:ext uri="{FF2B5EF4-FFF2-40B4-BE49-F238E27FC236}">
                <a16:creationId xmlns:a16="http://schemas.microsoft.com/office/drawing/2014/main" id="{34222752-857A-3145-8192-43B4D2CA1511}"/>
              </a:ext>
            </a:extLst>
          </p:cNvPr>
          <p:cNvGrpSpPr>
            <a:grpSpLocks noChangeAspect="1"/>
          </p:cNvGrpSpPr>
          <p:nvPr/>
        </p:nvGrpSpPr>
        <p:grpSpPr>
          <a:xfrm>
            <a:off x="3201945" y="2036269"/>
            <a:ext cx="2767913" cy="2785461"/>
            <a:chOff x="3311612" y="1398633"/>
            <a:chExt cx="2767913" cy="2785461"/>
          </a:xfrm>
        </p:grpSpPr>
        <p:sp>
          <p:nvSpPr>
            <p:cNvPr id="12" name="Rectangle 11">
              <a:extLst>
                <a:ext uri="{FF2B5EF4-FFF2-40B4-BE49-F238E27FC236}">
                  <a16:creationId xmlns:a16="http://schemas.microsoft.com/office/drawing/2014/main" id="{FC066C24-3948-7943-8E06-C9D266FE3142}"/>
                </a:ext>
              </a:extLst>
            </p:cNvPr>
            <p:cNvSpPr/>
            <p:nvPr/>
          </p:nvSpPr>
          <p:spPr>
            <a:xfrm>
              <a:off x="3311612" y="1465971"/>
              <a:ext cx="2767913" cy="2607276"/>
            </a:xfrm>
            <a:prstGeom prst="rect">
              <a:avLst/>
            </a:prstGeom>
            <a:solidFill>
              <a:srgbClr val="4E67C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Fish">
              <a:extLst>
                <a:ext uri="{FF2B5EF4-FFF2-40B4-BE49-F238E27FC236}">
                  <a16:creationId xmlns:a16="http://schemas.microsoft.com/office/drawing/2014/main" id="{1FD1639F-C6EE-3348-B4F3-56360A1F64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5902" y="1836954"/>
              <a:ext cx="1116227" cy="1116227"/>
            </a:xfrm>
            <a:prstGeom prst="rect">
              <a:avLst/>
            </a:prstGeom>
          </p:spPr>
        </p:pic>
        <p:pic>
          <p:nvPicPr>
            <p:cNvPr id="14" name="Graphic 13" descr="Fish">
              <a:extLst>
                <a:ext uri="{FF2B5EF4-FFF2-40B4-BE49-F238E27FC236}">
                  <a16:creationId xmlns:a16="http://schemas.microsoft.com/office/drawing/2014/main" id="{AF3072AC-85C3-124C-BBFB-35B22A948B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5223" y="1398633"/>
              <a:ext cx="1116227" cy="1116227"/>
            </a:xfrm>
            <a:prstGeom prst="rect">
              <a:avLst/>
            </a:prstGeom>
          </p:spPr>
        </p:pic>
        <p:pic>
          <p:nvPicPr>
            <p:cNvPr id="15" name="Graphic 14" descr="Fish">
              <a:extLst>
                <a:ext uri="{FF2B5EF4-FFF2-40B4-BE49-F238E27FC236}">
                  <a16:creationId xmlns:a16="http://schemas.microsoft.com/office/drawing/2014/main" id="{8D416330-4B44-4344-8B8D-097099E4C8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663" y="2705239"/>
              <a:ext cx="1116227" cy="1116227"/>
            </a:xfrm>
            <a:prstGeom prst="rect">
              <a:avLst/>
            </a:prstGeom>
          </p:spPr>
        </p:pic>
        <p:pic>
          <p:nvPicPr>
            <p:cNvPr id="16" name="Graphic 15" descr="Fish">
              <a:extLst>
                <a:ext uri="{FF2B5EF4-FFF2-40B4-BE49-F238E27FC236}">
                  <a16:creationId xmlns:a16="http://schemas.microsoft.com/office/drawing/2014/main" id="{7A16D5F1-2DC4-3945-B3A4-F130EA0770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8119" y="3067867"/>
              <a:ext cx="1116227" cy="1116227"/>
            </a:xfrm>
            <a:prstGeom prst="rect">
              <a:avLst/>
            </a:prstGeom>
          </p:spPr>
        </p:pic>
      </p:grpSp>
      <p:sp>
        <p:nvSpPr>
          <p:cNvPr id="22" name="TextBox 21">
            <a:extLst>
              <a:ext uri="{FF2B5EF4-FFF2-40B4-BE49-F238E27FC236}">
                <a16:creationId xmlns:a16="http://schemas.microsoft.com/office/drawing/2014/main" id="{17C4D3A2-A221-BE4E-B5F6-851EF0F86A32}"/>
              </a:ext>
            </a:extLst>
          </p:cNvPr>
          <p:cNvSpPr txBox="1"/>
          <p:nvPr/>
        </p:nvSpPr>
        <p:spPr>
          <a:xfrm>
            <a:off x="1182539" y="1322823"/>
            <a:ext cx="9826921" cy="461665"/>
          </a:xfrm>
          <a:prstGeom prst="rect">
            <a:avLst/>
          </a:prstGeom>
          <a:noFill/>
        </p:spPr>
        <p:txBody>
          <a:bodyPr wrap="none" rtlCol="0">
            <a:spAutoFit/>
          </a:bodyPr>
          <a:lstStyle/>
          <a:p>
            <a:r>
              <a:rPr lang="en-US" sz="2400" dirty="0">
                <a:latin typeface="Avenir Book" panose="02000503020000020003" pitchFamily="2" charset="0"/>
              </a:rPr>
              <a:t>The new mutation spreads quickly in the population and reach fixation</a:t>
            </a:r>
          </a:p>
        </p:txBody>
      </p:sp>
    </p:spTree>
    <p:extLst>
      <p:ext uri="{BB962C8B-B14F-4D97-AF65-F5344CB8AC3E}">
        <p14:creationId xmlns:p14="http://schemas.microsoft.com/office/powerpoint/2010/main" val="11787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E99-3DE4-9143-A724-E7AD7EA16800}"/>
              </a:ext>
            </a:extLst>
          </p:cNvPr>
          <p:cNvSpPr>
            <a:spLocks noGrp="1"/>
          </p:cNvSpPr>
          <p:nvPr>
            <p:ph type="title"/>
          </p:nvPr>
        </p:nvSpPr>
        <p:spPr/>
        <p:txBody>
          <a:bodyPr/>
          <a:lstStyle/>
          <a:p>
            <a:r>
              <a:rPr lang="en-US" dirty="0"/>
              <a:t>Changes in allele frequencies</a:t>
            </a:r>
          </a:p>
        </p:txBody>
      </p:sp>
      <p:grpSp>
        <p:nvGrpSpPr>
          <p:cNvPr id="34" name="Group 33">
            <a:extLst>
              <a:ext uri="{FF2B5EF4-FFF2-40B4-BE49-F238E27FC236}">
                <a16:creationId xmlns:a16="http://schemas.microsoft.com/office/drawing/2014/main" id="{C06A4632-DA14-4E4B-925F-C91C1B6C1DB5}"/>
              </a:ext>
            </a:extLst>
          </p:cNvPr>
          <p:cNvGrpSpPr/>
          <p:nvPr/>
        </p:nvGrpSpPr>
        <p:grpSpPr>
          <a:xfrm>
            <a:off x="3716844" y="3183226"/>
            <a:ext cx="4758311" cy="2809392"/>
            <a:chOff x="3716844" y="3183226"/>
            <a:chExt cx="4758311" cy="2809392"/>
          </a:xfrm>
        </p:grpSpPr>
        <p:grpSp>
          <p:nvGrpSpPr>
            <p:cNvPr id="18" name="Group 17">
              <a:extLst>
                <a:ext uri="{FF2B5EF4-FFF2-40B4-BE49-F238E27FC236}">
                  <a16:creationId xmlns:a16="http://schemas.microsoft.com/office/drawing/2014/main" id="{C334037E-64D9-DC49-BBF7-C3ED4D87D72D}"/>
                </a:ext>
              </a:extLst>
            </p:cNvPr>
            <p:cNvGrpSpPr/>
            <p:nvPr/>
          </p:nvGrpSpPr>
          <p:grpSpPr>
            <a:xfrm>
              <a:off x="3716844" y="3183226"/>
              <a:ext cx="4758311" cy="2624726"/>
              <a:chOff x="1112553" y="3095686"/>
              <a:chExt cx="4758311" cy="2624726"/>
            </a:xfrm>
          </p:grpSpPr>
          <p:sp>
            <p:nvSpPr>
              <p:cNvPr id="4" name="Rectangle 3">
                <a:extLst>
                  <a:ext uri="{FF2B5EF4-FFF2-40B4-BE49-F238E27FC236}">
                    <a16:creationId xmlns:a16="http://schemas.microsoft.com/office/drawing/2014/main" id="{18AF1940-D0AF-A54D-9507-C142B4577264}"/>
                  </a:ext>
                </a:extLst>
              </p:cNvPr>
              <p:cNvSpPr/>
              <p:nvPr/>
            </p:nvSpPr>
            <p:spPr>
              <a:xfrm>
                <a:off x="1693718" y="3280352"/>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27C3CC-E7D9-8542-9195-DDCE19447D7C}"/>
                  </a:ext>
                </a:extLst>
              </p:cNvPr>
              <p:cNvSpPr txBox="1"/>
              <p:nvPr/>
            </p:nvSpPr>
            <p:spPr>
              <a:xfrm rot="16200000">
                <a:off x="372607" y="4171144"/>
                <a:ext cx="1849224" cy="369332"/>
              </a:xfrm>
              <a:prstGeom prst="rect">
                <a:avLst/>
              </a:prstGeom>
              <a:noFill/>
            </p:spPr>
            <p:txBody>
              <a:bodyPr wrap="none" rtlCol="0">
                <a:spAutoFit/>
              </a:bodyPr>
              <a:lstStyle/>
              <a:p>
                <a:r>
                  <a:rPr lang="en-US" dirty="0">
                    <a:latin typeface="Avenir Book" panose="02000503020000020003" pitchFamily="2" charset="0"/>
                  </a:rPr>
                  <a:t>Allele frequency</a:t>
                </a:r>
              </a:p>
            </p:txBody>
          </p:sp>
          <p:sp>
            <p:nvSpPr>
              <p:cNvPr id="6" name="Oval 5">
                <a:extLst>
                  <a:ext uri="{FF2B5EF4-FFF2-40B4-BE49-F238E27FC236}">
                    <a16:creationId xmlns:a16="http://schemas.microsoft.com/office/drawing/2014/main" id="{BDFDA355-741D-1847-B54E-81FBC718F077}"/>
                  </a:ext>
                </a:extLst>
              </p:cNvPr>
              <p:cNvSpPr>
                <a:spLocks noChangeAspect="1"/>
              </p:cNvSpPr>
              <p:nvPr/>
            </p:nvSpPr>
            <p:spPr>
              <a:xfrm>
                <a:off x="1868373" y="489572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66139FE-92C8-B04D-A669-218344E32E18}"/>
                  </a:ext>
                </a:extLst>
              </p:cNvPr>
              <p:cNvSpPr>
                <a:spLocks noChangeAspect="1"/>
              </p:cNvSpPr>
              <p:nvPr/>
            </p:nvSpPr>
            <p:spPr>
              <a:xfrm>
                <a:off x="2334491" y="507676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1416D7-A045-8B47-A001-D9E2280B115C}"/>
                  </a:ext>
                </a:extLst>
              </p:cNvPr>
              <p:cNvSpPr>
                <a:spLocks noChangeAspect="1"/>
              </p:cNvSpPr>
              <p:nvPr/>
            </p:nvSpPr>
            <p:spPr>
              <a:xfrm>
                <a:off x="2809010" y="516820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DF0140-1D86-EB4A-88AE-4F6EB7DD5619}"/>
                  </a:ext>
                </a:extLst>
              </p:cNvPr>
              <p:cNvSpPr>
                <a:spLocks noChangeAspect="1"/>
              </p:cNvSpPr>
              <p:nvPr/>
            </p:nvSpPr>
            <p:spPr>
              <a:xfrm>
                <a:off x="3283529" y="500610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F910133-00EC-4249-A2F2-33F626A5CA6F}"/>
                  </a:ext>
                </a:extLst>
              </p:cNvPr>
              <p:cNvSpPr>
                <a:spLocks noChangeAspect="1"/>
              </p:cNvSpPr>
              <p:nvPr/>
            </p:nvSpPr>
            <p:spPr>
              <a:xfrm>
                <a:off x="3835976" y="479482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E04476B-0337-3648-A35A-2746ABA79A8B}"/>
                  </a:ext>
                </a:extLst>
              </p:cNvPr>
              <p:cNvSpPr>
                <a:spLocks noChangeAspect="1"/>
              </p:cNvSpPr>
              <p:nvPr/>
            </p:nvSpPr>
            <p:spPr>
              <a:xfrm>
                <a:off x="4394316"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BEF36C-6E8C-A34F-96B9-3C67469EAAF9}"/>
                  </a:ext>
                </a:extLst>
              </p:cNvPr>
              <p:cNvSpPr>
                <a:spLocks noChangeAspect="1"/>
              </p:cNvSpPr>
              <p:nvPr/>
            </p:nvSpPr>
            <p:spPr>
              <a:xfrm>
                <a:off x="4671407" y="5116704"/>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DABFC9-5799-1248-B5B0-BBEED6B5336D}"/>
                  </a:ext>
                </a:extLst>
              </p:cNvPr>
              <p:cNvSpPr>
                <a:spLocks noChangeAspect="1"/>
              </p:cNvSpPr>
              <p:nvPr/>
            </p:nvSpPr>
            <p:spPr>
              <a:xfrm>
                <a:off x="4984349" y="505019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7CC59A8-5294-6C49-84B8-7C1E7F4AC3A1}"/>
                  </a:ext>
                </a:extLst>
              </p:cNvPr>
              <p:cNvSpPr>
                <a:spLocks noChangeAspect="1"/>
              </p:cNvSpPr>
              <p:nvPr/>
            </p:nvSpPr>
            <p:spPr>
              <a:xfrm>
                <a:off x="5505103"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DA4775-A8FF-5547-ADEA-EC4F82818549}"/>
                  </a:ext>
                </a:extLst>
              </p:cNvPr>
              <p:cNvSpPr txBox="1"/>
              <p:nvPr/>
            </p:nvSpPr>
            <p:spPr>
              <a:xfrm>
                <a:off x="1365800" y="5351080"/>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17" name="TextBox 16">
                <a:extLst>
                  <a:ext uri="{FF2B5EF4-FFF2-40B4-BE49-F238E27FC236}">
                    <a16:creationId xmlns:a16="http://schemas.microsoft.com/office/drawing/2014/main" id="{3E68D90A-209B-C14F-86C7-29779C7A6AB6}"/>
                  </a:ext>
                </a:extLst>
              </p:cNvPr>
              <p:cNvSpPr txBox="1"/>
              <p:nvPr/>
            </p:nvSpPr>
            <p:spPr>
              <a:xfrm>
                <a:off x="1365800" y="3095686"/>
                <a:ext cx="312906" cy="369332"/>
              </a:xfrm>
              <a:prstGeom prst="rect">
                <a:avLst/>
              </a:prstGeom>
              <a:noFill/>
            </p:spPr>
            <p:txBody>
              <a:bodyPr wrap="none" rtlCol="0">
                <a:spAutoFit/>
              </a:bodyPr>
              <a:lstStyle/>
              <a:p>
                <a:r>
                  <a:rPr lang="en-US" dirty="0">
                    <a:latin typeface="Avenir Book" panose="02000503020000020003" pitchFamily="2" charset="0"/>
                  </a:rPr>
                  <a:t>1</a:t>
                </a:r>
              </a:p>
            </p:txBody>
          </p:sp>
        </p:grpSp>
        <p:sp>
          <p:nvSpPr>
            <p:cNvPr id="33" name="TextBox 32">
              <a:extLst>
                <a:ext uri="{FF2B5EF4-FFF2-40B4-BE49-F238E27FC236}">
                  <a16:creationId xmlns:a16="http://schemas.microsoft.com/office/drawing/2014/main" id="{F8BDE730-A292-4343-A19A-A29B0DC2D683}"/>
                </a:ext>
              </a:extLst>
            </p:cNvPr>
            <p:cNvSpPr txBox="1"/>
            <p:nvPr/>
          </p:nvSpPr>
          <p:spPr>
            <a:xfrm>
              <a:off x="5244335" y="5623286"/>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grpSp>
      <p:sp>
        <p:nvSpPr>
          <p:cNvPr id="36" name="TextBox 35">
            <a:extLst>
              <a:ext uri="{FF2B5EF4-FFF2-40B4-BE49-F238E27FC236}">
                <a16:creationId xmlns:a16="http://schemas.microsoft.com/office/drawing/2014/main" id="{A74ED110-6637-F149-A275-C78D3C72D66D}"/>
              </a:ext>
            </a:extLst>
          </p:cNvPr>
          <p:cNvSpPr txBox="1"/>
          <p:nvPr/>
        </p:nvSpPr>
        <p:spPr>
          <a:xfrm>
            <a:off x="3263419" y="2158869"/>
            <a:ext cx="6246325" cy="461665"/>
          </a:xfrm>
          <a:prstGeom prst="rect">
            <a:avLst/>
          </a:prstGeom>
          <a:noFill/>
        </p:spPr>
        <p:txBody>
          <a:bodyPr wrap="none" rtlCol="0">
            <a:spAutoFit/>
          </a:bodyPr>
          <a:lstStyle/>
          <a:p>
            <a:r>
              <a:rPr lang="en-US" sz="2400" dirty="0">
                <a:latin typeface="Avenir Book" panose="02000503020000020003" pitchFamily="2" charset="0"/>
              </a:rPr>
              <a:t>Cold-adapted fish migrate to warmer waters</a:t>
            </a:r>
          </a:p>
        </p:txBody>
      </p:sp>
    </p:spTree>
    <p:extLst>
      <p:ext uri="{BB962C8B-B14F-4D97-AF65-F5344CB8AC3E}">
        <p14:creationId xmlns:p14="http://schemas.microsoft.com/office/powerpoint/2010/main" val="13111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DE99-3DE4-9143-A724-E7AD7EA16800}"/>
              </a:ext>
            </a:extLst>
          </p:cNvPr>
          <p:cNvSpPr>
            <a:spLocks noGrp="1"/>
          </p:cNvSpPr>
          <p:nvPr>
            <p:ph type="title"/>
          </p:nvPr>
        </p:nvSpPr>
        <p:spPr/>
        <p:txBody>
          <a:bodyPr/>
          <a:lstStyle/>
          <a:p>
            <a:r>
              <a:rPr lang="en-US" dirty="0"/>
              <a:t>Changes in allele frequencies</a:t>
            </a:r>
          </a:p>
        </p:txBody>
      </p:sp>
      <p:grpSp>
        <p:nvGrpSpPr>
          <p:cNvPr id="18" name="Group 17">
            <a:extLst>
              <a:ext uri="{FF2B5EF4-FFF2-40B4-BE49-F238E27FC236}">
                <a16:creationId xmlns:a16="http://schemas.microsoft.com/office/drawing/2014/main" id="{C334037E-64D9-DC49-BBF7-C3ED4D87D72D}"/>
              </a:ext>
            </a:extLst>
          </p:cNvPr>
          <p:cNvGrpSpPr/>
          <p:nvPr/>
        </p:nvGrpSpPr>
        <p:grpSpPr>
          <a:xfrm>
            <a:off x="3716844" y="3183226"/>
            <a:ext cx="4758311" cy="2624726"/>
            <a:chOff x="1112553" y="3095686"/>
            <a:chExt cx="4758311" cy="2624726"/>
          </a:xfrm>
        </p:grpSpPr>
        <p:sp>
          <p:nvSpPr>
            <p:cNvPr id="4" name="Rectangle 3">
              <a:extLst>
                <a:ext uri="{FF2B5EF4-FFF2-40B4-BE49-F238E27FC236}">
                  <a16:creationId xmlns:a16="http://schemas.microsoft.com/office/drawing/2014/main" id="{18AF1940-D0AF-A54D-9507-C142B4577264}"/>
                </a:ext>
              </a:extLst>
            </p:cNvPr>
            <p:cNvSpPr/>
            <p:nvPr/>
          </p:nvSpPr>
          <p:spPr>
            <a:xfrm>
              <a:off x="1693718" y="3280352"/>
              <a:ext cx="4177146" cy="21852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227C3CC-E7D9-8542-9195-DDCE19447D7C}"/>
                </a:ext>
              </a:extLst>
            </p:cNvPr>
            <p:cNvSpPr txBox="1"/>
            <p:nvPr/>
          </p:nvSpPr>
          <p:spPr>
            <a:xfrm rot="16200000">
              <a:off x="372607" y="4171144"/>
              <a:ext cx="1849224" cy="369332"/>
            </a:xfrm>
            <a:prstGeom prst="rect">
              <a:avLst/>
            </a:prstGeom>
            <a:noFill/>
          </p:spPr>
          <p:txBody>
            <a:bodyPr wrap="none" rtlCol="0">
              <a:spAutoFit/>
            </a:bodyPr>
            <a:lstStyle/>
            <a:p>
              <a:r>
                <a:rPr lang="en-US" dirty="0">
                  <a:latin typeface="Avenir Book" panose="02000503020000020003" pitchFamily="2" charset="0"/>
                </a:rPr>
                <a:t>Allele frequency</a:t>
              </a:r>
            </a:p>
          </p:txBody>
        </p:sp>
        <p:sp>
          <p:nvSpPr>
            <p:cNvPr id="6" name="Oval 5">
              <a:extLst>
                <a:ext uri="{FF2B5EF4-FFF2-40B4-BE49-F238E27FC236}">
                  <a16:creationId xmlns:a16="http://schemas.microsoft.com/office/drawing/2014/main" id="{BDFDA355-741D-1847-B54E-81FBC718F077}"/>
                </a:ext>
              </a:extLst>
            </p:cNvPr>
            <p:cNvSpPr>
              <a:spLocks noChangeAspect="1"/>
            </p:cNvSpPr>
            <p:nvPr/>
          </p:nvSpPr>
          <p:spPr>
            <a:xfrm>
              <a:off x="1868373" y="489572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66139FE-92C8-B04D-A669-218344E32E18}"/>
                </a:ext>
              </a:extLst>
            </p:cNvPr>
            <p:cNvSpPr>
              <a:spLocks noChangeAspect="1"/>
            </p:cNvSpPr>
            <p:nvPr/>
          </p:nvSpPr>
          <p:spPr>
            <a:xfrm>
              <a:off x="2334491" y="507676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1416D7-A045-8B47-A001-D9E2280B115C}"/>
                </a:ext>
              </a:extLst>
            </p:cNvPr>
            <p:cNvSpPr>
              <a:spLocks noChangeAspect="1"/>
            </p:cNvSpPr>
            <p:nvPr/>
          </p:nvSpPr>
          <p:spPr>
            <a:xfrm>
              <a:off x="2809010" y="516820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3DF0140-1D86-EB4A-88AE-4F6EB7DD5619}"/>
                </a:ext>
              </a:extLst>
            </p:cNvPr>
            <p:cNvSpPr>
              <a:spLocks noChangeAspect="1"/>
            </p:cNvSpPr>
            <p:nvPr/>
          </p:nvSpPr>
          <p:spPr>
            <a:xfrm>
              <a:off x="3283529" y="5006102"/>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F910133-00EC-4249-A2F2-33F626A5CA6F}"/>
                </a:ext>
              </a:extLst>
            </p:cNvPr>
            <p:cNvSpPr>
              <a:spLocks noChangeAspect="1"/>
            </p:cNvSpPr>
            <p:nvPr/>
          </p:nvSpPr>
          <p:spPr>
            <a:xfrm>
              <a:off x="3835976" y="4794821"/>
              <a:ext cx="182880" cy="18288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E04476B-0337-3648-A35A-2746ABA79A8B}"/>
                </a:ext>
              </a:extLst>
            </p:cNvPr>
            <p:cNvSpPr>
              <a:spLocks noChangeAspect="1"/>
            </p:cNvSpPr>
            <p:nvPr/>
          </p:nvSpPr>
          <p:spPr>
            <a:xfrm>
              <a:off x="4394316"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BEF36C-6E8C-A34F-96B9-3C67469EAAF9}"/>
                </a:ext>
              </a:extLst>
            </p:cNvPr>
            <p:cNvSpPr>
              <a:spLocks noChangeAspect="1"/>
            </p:cNvSpPr>
            <p:nvPr/>
          </p:nvSpPr>
          <p:spPr>
            <a:xfrm>
              <a:off x="4671407" y="5116704"/>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DABFC9-5799-1248-B5B0-BBEED6B5336D}"/>
                </a:ext>
              </a:extLst>
            </p:cNvPr>
            <p:cNvSpPr>
              <a:spLocks noChangeAspect="1"/>
            </p:cNvSpPr>
            <p:nvPr/>
          </p:nvSpPr>
          <p:spPr>
            <a:xfrm>
              <a:off x="4984349" y="505019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7CC59A8-5294-6C49-84B8-7C1E7F4AC3A1}"/>
                </a:ext>
              </a:extLst>
            </p:cNvPr>
            <p:cNvSpPr>
              <a:spLocks noChangeAspect="1"/>
            </p:cNvSpPr>
            <p:nvPr/>
          </p:nvSpPr>
          <p:spPr>
            <a:xfrm>
              <a:off x="5505103" y="489388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1DA4775-A8FF-5547-ADEA-EC4F82818549}"/>
                </a:ext>
              </a:extLst>
            </p:cNvPr>
            <p:cNvSpPr txBox="1"/>
            <p:nvPr/>
          </p:nvSpPr>
          <p:spPr>
            <a:xfrm>
              <a:off x="1365800" y="5351080"/>
              <a:ext cx="312906" cy="369332"/>
            </a:xfrm>
            <a:prstGeom prst="rect">
              <a:avLst/>
            </a:prstGeom>
            <a:noFill/>
          </p:spPr>
          <p:txBody>
            <a:bodyPr wrap="none" rtlCol="0">
              <a:spAutoFit/>
            </a:bodyPr>
            <a:lstStyle/>
            <a:p>
              <a:r>
                <a:rPr lang="en-US" dirty="0">
                  <a:latin typeface="Avenir Book" panose="02000503020000020003" pitchFamily="2" charset="0"/>
                </a:rPr>
                <a:t>0</a:t>
              </a:r>
            </a:p>
          </p:txBody>
        </p:sp>
        <p:sp>
          <p:nvSpPr>
            <p:cNvPr id="17" name="TextBox 16">
              <a:extLst>
                <a:ext uri="{FF2B5EF4-FFF2-40B4-BE49-F238E27FC236}">
                  <a16:creationId xmlns:a16="http://schemas.microsoft.com/office/drawing/2014/main" id="{3E68D90A-209B-C14F-86C7-29779C7A6AB6}"/>
                </a:ext>
              </a:extLst>
            </p:cNvPr>
            <p:cNvSpPr txBox="1"/>
            <p:nvPr/>
          </p:nvSpPr>
          <p:spPr>
            <a:xfrm>
              <a:off x="1365800" y="3095686"/>
              <a:ext cx="312906" cy="369332"/>
            </a:xfrm>
            <a:prstGeom prst="rect">
              <a:avLst/>
            </a:prstGeom>
            <a:noFill/>
          </p:spPr>
          <p:txBody>
            <a:bodyPr wrap="none" rtlCol="0">
              <a:spAutoFit/>
            </a:bodyPr>
            <a:lstStyle/>
            <a:p>
              <a:r>
                <a:rPr lang="en-US" dirty="0">
                  <a:latin typeface="Avenir Book" panose="02000503020000020003" pitchFamily="2" charset="0"/>
                </a:rPr>
                <a:t>1</a:t>
              </a:r>
            </a:p>
          </p:txBody>
        </p:sp>
      </p:grpSp>
      <p:sp>
        <p:nvSpPr>
          <p:cNvPr id="19" name="TextBox 18">
            <a:extLst>
              <a:ext uri="{FF2B5EF4-FFF2-40B4-BE49-F238E27FC236}">
                <a16:creationId xmlns:a16="http://schemas.microsoft.com/office/drawing/2014/main" id="{A1C2DD11-6F8B-A24E-B491-B3E55E2B432C}"/>
              </a:ext>
            </a:extLst>
          </p:cNvPr>
          <p:cNvSpPr txBox="1"/>
          <p:nvPr/>
        </p:nvSpPr>
        <p:spPr>
          <a:xfrm>
            <a:off x="5244335" y="5623286"/>
            <a:ext cx="2574744" cy="369332"/>
          </a:xfrm>
          <a:prstGeom prst="rect">
            <a:avLst/>
          </a:prstGeom>
          <a:noFill/>
        </p:spPr>
        <p:txBody>
          <a:bodyPr wrap="none" rtlCol="0">
            <a:spAutoFit/>
          </a:bodyPr>
          <a:lstStyle/>
          <a:p>
            <a:r>
              <a:rPr lang="en-US" dirty="0">
                <a:latin typeface="Avenir Book" panose="02000503020000020003" pitchFamily="2" charset="0"/>
              </a:rPr>
              <a:t>Position in the genome</a:t>
            </a:r>
          </a:p>
        </p:txBody>
      </p:sp>
      <p:sp>
        <p:nvSpPr>
          <p:cNvPr id="23" name="TextBox 22">
            <a:extLst>
              <a:ext uri="{FF2B5EF4-FFF2-40B4-BE49-F238E27FC236}">
                <a16:creationId xmlns:a16="http://schemas.microsoft.com/office/drawing/2014/main" id="{530B5264-B95E-F34F-A2FA-6272D9D6722E}"/>
              </a:ext>
            </a:extLst>
          </p:cNvPr>
          <p:cNvSpPr txBox="1"/>
          <p:nvPr/>
        </p:nvSpPr>
        <p:spPr>
          <a:xfrm>
            <a:off x="2034279" y="2147351"/>
            <a:ext cx="8123442" cy="461665"/>
          </a:xfrm>
          <a:prstGeom prst="rect">
            <a:avLst/>
          </a:prstGeom>
          <a:noFill/>
        </p:spPr>
        <p:txBody>
          <a:bodyPr wrap="none" rtlCol="0">
            <a:spAutoFit/>
          </a:bodyPr>
          <a:lstStyle/>
          <a:p>
            <a:r>
              <a:rPr lang="en-US" sz="2400" dirty="0">
                <a:latin typeface="Avenir Book" panose="02000503020000020003" pitchFamily="2" charset="0"/>
              </a:rPr>
              <a:t>A new mutation confers a fitness benefit in warmer waters</a:t>
            </a:r>
          </a:p>
        </p:txBody>
      </p:sp>
    </p:spTree>
    <p:extLst>
      <p:ext uri="{BB962C8B-B14F-4D97-AF65-F5344CB8AC3E}">
        <p14:creationId xmlns:p14="http://schemas.microsoft.com/office/powerpoint/2010/main" val="1976322834"/>
      </p:ext>
    </p:extLst>
  </p:cSld>
  <p:clrMapOvr>
    <a:masterClrMapping/>
  </p:clrMapOvr>
</p:sld>
</file>

<file path=ppt/theme/theme1.xml><?xml version="1.0" encoding="utf-8"?>
<a:theme xmlns:a="http://schemas.openxmlformats.org/drawingml/2006/main" name="Avenir_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enir_theme" id="{AB66D53D-D637-B740-99B5-1734094E7E1E}" vid="{F6A037AD-C4BD-5C44-8430-43CA67641D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Avenir_theme</Template>
  <TotalTime>9610</TotalTime>
  <Words>1571</Words>
  <Application>Microsoft Macintosh PowerPoint</Application>
  <PresentationFormat>Widescreen</PresentationFormat>
  <Paragraphs>243</Paragraphs>
  <Slides>53</Slides>
  <Notes>2</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Avenir Book</vt:lpstr>
      <vt:lpstr>Calibri</vt:lpstr>
      <vt:lpstr>Century Gothic</vt:lpstr>
      <vt:lpstr>Wingdings</vt:lpstr>
      <vt:lpstr>Avenir_theme</vt:lpstr>
      <vt:lpstr>Signatures of selection</vt:lpstr>
      <vt:lpstr>PowerPoint Presentation</vt:lpstr>
      <vt:lpstr>PowerPoint Presentation</vt:lpstr>
      <vt:lpstr>PowerPoint Presentation</vt:lpstr>
      <vt:lpstr>PowerPoint Presentation</vt:lpstr>
      <vt:lpstr>PowerPoint Presentation</vt:lpstr>
      <vt:lpstr>PowerPoint Presentation</vt:lpstr>
      <vt:lpstr>Changes in allele frequencies</vt:lpstr>
      <vt:lpstr>Changes in allele frequencies</vt:lpstr>
      <vt:lpstr>Changes in allele frequencies</vt:lpstr>
      <vt:lpstr>Changes in allele frequencies</vt:lpstr>
      <vt:lpstr>Changes in allele frequencies</vt:lpstr>
      <vt:lpstr>How do we measure these changes?</vt:lpstr>
      <vt:lpstr>Genetic differentiation</vt:lpstr>
      <vt:lpstr>Genetic differentiation</vt:lpstr>
      <vt:lpstr>Reduction in diversity</vt:lpstr>
      <vt:lpstr>Reduction in diversity</vt:lpstr>
      <vt:lpstr>What determines the size of a FST peak?</vt:lpstr>
      <vt:lpstr>Selection vs. gene flow</vt:lpstr>
      <vt:lpstr>Selection vs. gene flow</vt:lpstr>
      <vt:lpstr>Selection vs. gene flow</vt:lpstr>
      <vt:lpstr>Selection vs. gene flow</vt:lpstr>
      <vt:lpstr>Physical linkage and recombination</vt:lpstr>
      <vt:lpstr>Physical linkage and recombination</vt:lpstr>
      <vt:lpstr>PowerPoint Presentation</vt:lpstr>
      <vt:lpstr>PowerPoint Presentation</vt:lpstr>
      <vt:lpstr>Mechanisms that reduce recombination</vt:lpstr>
      <vt:lpstr>Cold spots of recombination</vt:lpstr>
      <vt:lpstr>Cold spots of recombination</vt:lpstr>
      <vt:lpstr>Chromosomal rearrangements</vt:lpstr>
      <vt:lpstr>Epigenetic modifications</vt:lpstr>
      <vt:lpstr>Genetic architecture of a trait</vt:lpstr>
      <vt:lpstr>Genetic architecture of a trait</vt:lpstr>
      <vt:lpstr>Genetic architecture of a trait</vt:lpstr>
      <vt:lpstr>Time </vt:lpstr>
      <vt:lpstr>Factors to consider for your study design</vt:lpstr>
      <vt:lpstr>Case study</vt:lpstr>
      <vt:lpstr>PowerPoint Presentation</vt:lpstr>
      <vt:lpstr>PowerPoint Presentation</vt:lpstr>
      <vt:lpstr>First thing first: population structure</vt:lpstr>
      <vt:lpstr>Scan for BALANCING selection</vt:lpstr>
      <vt:lpstr>Functional annotation of candidate gene</vt:lpstr>
      <vt:lpstr>GWAS (n=213)</vt:lpstr>
      <vt:lpstr>GWAS (n=213)</vt:lpstr>
      <vt:lpstr>Development of polygenic score (PGS)</vt:lpstr>
      <vt:lpstr>The end!</vt:lpstr>
      <vt:lpstr>The process of adaptation</vt:lpstr>
      <vt:lpstr>The process of adaptation</vt:lpstr>
      <vt:lpstr>The process of adaptation</vt:lpstr>
      <vt:lpstr>The process of adaptation</vt:lpstr>
      <vt:lpstr>The process of adaptation</vt:lpstr>
      <vt:lpstr>PowerPoint Presentation</vt:lpstr>
      <vt:lpstr>Signature of a selective sweep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Tigano, Anna</dc:creator>
  <cp:lastModifiedBy>Anna Tigano</cp:lastModifiedBy>
  <cp:revision>83</cp:revision>
  <cp:lastPrinted>2020-09-03T17:02:20Z</cp:lastPrinted>
  <dcterms:created xsi:type="dcterms:W3CDTF">2020-08-03T16:59:25Z</dcterms:created>
  <dcterms:modified xsi:type="dcterms:W3CDTF">2022-05-31T15:49:41Z</dcterms:modified>
</cp:coreProperties>
</file>